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9" r:id="rId1"/>
  </p:sldMasterIdLst>
  <p:notesMasterIdLst>
    <p:notesMasterId r:id="rId37"/>
  </p:notesMasterIdLst>
  <p:sldIdLst>
    <p:sldId id="256" r:id="rId2"/>
    <p:sldId id="261" r:id="rId3"/>
    <p:sldId id="262" r:id="rId4"/>
    <p:sldId id="263" r:id="rId5"/>
    <p:sldId id="264" r:id="rId6"/>
    <p:sldId id="265" r:id="rId7"/>
    <p:sldId id="266" r:id="rId8"/>
    <p:sldId id="267" r:id="rId9"/>
    <p:sldId id="268" r:id="rId10"/>
    <p:sldId id="259" r:id="rId11"/>
    <p:sldId id="270" r:id="rId12"/>
    <p:sldId id="272" r:id="rId13"/>
    <p:sldId id="269" r:id="rId14"/>
    <p:sldId id="301" r:id="rId15"/>
    <p:sldId id="276" r:id="rId16"/>
    <p:sldId id="278" r:id="rId17"/>
    <p:sldId id="279" r:id="rId18"/>
    <p:sldId id="281" r:id="rId19"/>
    <p:sldId id="282" r:id="rId20"/>
    <p:sldId id="284" r:id="rId21"/>
    <p:sldId id="280" r:id="rId22"/>
    <p:sldId id="285" r:id="rId23"/>
    <p:sldId id="277" r:id="rId24"/>
    <p:sldId id="291" r:id="rId25"/>
    <p:sldId id="289" r:id="rId26"/>
    <p:sldId id="294" r:id="rId27"/>
    <p:sldId id="293" r:id="rId28"/>
    <p:sldId id="290" r:id="rId29"/>
    <p:sldId id="275" r:id="rId30"/>
    <p:sldId id="288" r:id="rId31"/>
    <p:sldId id="296" r:id="rId32"/>
    <p:sldId id="298" r:id="rId33"/>
    <p:sldId id="297" r:id="rId34"/>
    <p:sldId id="283"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63"/>
    <p:restoredTop sz="95027"/>
  </p:normalViewPr>
  <p:slideViewPr>
    <p:cSldViewPr snapToGrid="0" snapToObjects="1">
      <p:cViewPr varScale="1">
        <p:scale>
          <a:sx n="105" d="100"/>
          <a:sy n="105"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BCBB0-DD7C-5240-BF0F-25CE15FB5F90}" type="datetimeFigureOut">
              <a:rPr lang="fr-FR" smtClean="0"/>
              <a:t>28/06/2021</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35CCC-537C-AB41-A0B0-87D070C13933}" type="slidenum">
              <a:rPr lang="fr-FR" smtClean="0"/>
              <a:t>‹N°›</a:t>
            </a:fld>
            <a:endParaRPr lang="fr-FR"/>
          </a:p>
        </p:txBody>
      </p:sp>
    </p:spTree>
    <p:extLst>
      <p:ext uri="{BB962C8B-B14F-4D97-AF65-F5344CB8AC3E}">
        <p14:creationId xmlns:p14="http://schemas.microsoft.com/office/powerpoint/2010/main" val="20828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a:t>
            </a:fld>
            <a:endParaRPr lang="fr-FR"/>
          </a:p>
        </p:txBody>
      </p:sp>
    </p:spTree>
    <p:extLst>
      <p:ext uri="{BB962C8B-B14F-4D97-AF65-F5344CB8AC3E}">
        <p14:creationId xmlns:p14="http://schemas.microsoft.com/office/powerpoint/2010/main" val="9011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10</a:t>
            </a:fld>
            <a:endParaRPr lang="fr-FR"/>
          </a:p>
        </p:txBody>
      </p:sp>
    </p:spTree>
    <p:extLst>
      <p:ext uri="{BB962C8B-B14F-4D97-AF65-F5344CB8AC3E}">
        <p14:creationId xmlns:p14="http://schemas.microsoft.com/office/powerpoint/2010/main" val="258423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11</a:t>
            </a:fld>
            <a:endParaRPr lang="fr-FR"/>
          </a:p>
        </p:txBody>
      </p:sp>
    </p:spTree>
    <p:extLst>
      <p:ext uri="{BB962C8B-B14F-4D97-AF65-F5344CB8AC3E}">
        <p14:creationId xmlns:p14="http://schemas.microsoft.com/office/powerpoint/2010/main" val="95237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12</a:t>
            </a:fld>
            <a:endParaRPr lang="fr-FR"/>
          </a:p>
        </p:txBody>
      </p:sp>
    </p:spTree>
    <p:extLst>
      <p:ext uri="{BB962C8B-B14F-4D97-AF65-F5344CB8AC3E}">
        <p14:creationId xmlns:p14="http://schemas.microsoft.com/office/powerpoint/2010/main" val="102836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13</a:t>
            </a:fld>
            <a:endParaRPr lang="fr-FR"/>
          </a:p>
        </p:txBody>
      </p:sp>
    </p:spTree>
    <p:extLst>
      <p:ext uri="{BB962C8B-B14F-4D97-AF65-F5344CB8AC3E}">
        <p14:creationId xmlns:p14="http://schemas.microsoft.com/office/powerpoint/2010/main" val="421424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14</a:t>
            </a:fld>
            <a:endParaRPr lang="fr-FR"/>
          </a:p>
        </p:txBody>
      </p:sp>
    </p:spTree>
    <p:extLst>
      <p:ext uri="{BB962C8B-B14F-4D97-AF65-F5344CB8AC3E}">
        <p14:creationId xmlns:p14="http://schemas.microsoft.com/office/powerpoint/2010/main" val="315469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15</a:t>
            </a:fld>
            <a:endParaRPr lang="fr-FR"/>
          </a:p>
        </p:txBody>
      </p:sp>
    </p:spTree>
    <p:extLst>
      <p:ext uri="{BB962C8B-B14F-4D97-AF65-F5344CB8AC3E}">
        <p14:creationId xmlns:p14="http://schemas.microsoft.com/office/powerpoint/2010/main" val="310091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16</a:t>
            </a:fld>
            <a:endParaRPr lang="fr-FR"/>
          </a:p>
        </p:txBody>
      </p:sp>
    </p:spTree>
    <p:extLst>
      <p:ext uri="{BB962C8B-B14F-4D97-AF65-F5344CB8AC3E}">
        <p14:creationId xmlns:p14="http://schemas.microsoft.com/office/powerpoint/2010/main" val="258126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17</a:t>
            </a:fld>
            <a:endParaRPr lang="fr-FR"/>
          </a:p>
        </p:txBody>
      </p:sp>
    </p:spTree>
    <p:extLst>
      <p:ext uri="{BB962C8B-B14F-4D97-AF65-F5344CB8AC3E}">
        <p14:creationId xmlns:p14="http://schemas.microsoft.com/office/powerpoint/2010/main" val="2615774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18</a:t>
            </a:fld>
            <a:endParaRPr lang="fr-FR"/>
          </a:p>
        </p:txBody>
      </p:sp>
    </p:spTree>
    <p:extLst>
      <p:ext uri="{BB962C8B-B14F-4D97-AF65-F5344CB8AC3E}">
        <p14:creationId xmlns:p14="http://schemas.microsoft.com/office/powerpoint/2010/main" val="91594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19</a:t>
            </a:fld>
            <a:endParaRPr lang="fr-FR"/>
          </a:p>
        </p:txBody>
      </p:sp>
    </p:spTree>
    <p:extLst>
      <p:ext uri="{BB962C8B-B14F-4D97-AF65-F5344CB8AC3E}">
        <p14:creationId xmlns:p14="http://schemas.microsoft.com/office/powerpoint/2010/main" val="193358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a:t>
            </a:fld>
            <a:endParaRPr lang="fr-FR"/>
          </a:p>
        </p:txBody>
      </p:sp>
    </p:spTree>
    <p:extLst>
      <p:ext uri="{BB962C8B-B14F-4D97-AF65-F5344CB8AC3E}">
        <p14:creationId xmlns:p14="http://schemas.microsoft.com/office/powerpoint/2010/main" val="1492873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20</a:t>
            </a:fld>
            <a:endParaRPr lang="fr-FR"/>
          </a:p>
        </p:txBody>
      </p:sp>
    </p:spTree>
    <p:extLst>
      <p:ext uri="{BB962C8B-B14F-4D97-AF65-F5344CB8AC3E}">
        <p14:creationId xmlns:p14="http://schemas.microsoft.com/office/powerpoint/2010/main" val="42929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21</a:t>
            </a:fld>
            <a:endParaRPr lang="fr-FR"/>
          </a:p>
        </p:txBody>
      </p:sp>
    </p:spTree>
    <p:extLst>
      <p:ext uri="{BB962C8B-B14F-4D97-AF65-F5344CB8AC3E}">
        <p14:creationId xmlns:p14="http://schemas.microsoft.com/office/powerpoint/2010/main" val="89727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22</a:t>
            </a:fld>
            <a:endParaRPr lang="fr-FR"/>
          </a:p>
        </p:txBody>
      </p:sp>
    </p:spTree>
    <p:extLst>
      <p:ext uri="{BB962C8B-B14F-4D97-AF65-F5344CB8AC3E}">
        <p14:creationId xmlns:p14="http://schemas.microsoft.com/office/powerpoint/2010/main" val="787309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23</a:t>
            </a:fld>
            <a:endParaRPr lang="fr-FR"/>
          </a:p>
        </p:txBody>
      </p:sp>
    </p:spTree>
    <p:extLst>
      <p:ext uri="{BB962C8B-B14F-4D97-AF65-F5344CB8AC3E}">
        <p14:creationId xmlns:p14="http://schemas.microsoft.com/office/powerpoint/2010/main" val="4117193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24</a:t>
            </a:fld>
            <a:endParaRPr lang="fr-FR"/>
          </a:p>
        </p:txBody>
      </p:sp>
    </p:spTree>
    <p:extLst>
      <p:ext uri="{BB962C8B-B14F-4D97-AF65-F5344CB8AC3E}">
        <p14:creationId xmlns:p14="http://schemas.microsoft.com/office/powerpoint/2010/main" val="81632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25</a:t>
            </a:fld>
            <a:endParaRPr lang="fr-FR"/>
          </a:p>
        </p:txBody>
      </p:sp>
    </p:spTree>
    <p:extLst>
      <p:ext uri="{BB962C8B-B14F-4D97-AF65-F5344CB8AC3E}">
        <p14:creationId xmlns:p14="http://schemas.microsoft.com/office/powerpoint/2010/main" val="280456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26</a:t>
            </a:fld>
            <a:endParaRPr lang="fr-FR"/>
          </a:p>
        </p:txBody>
      </p:sp>
    </p:spTree>
    <p:extLst>
      <p:ext uri="{BB962C8B-B14F-4D97-AF65-F5344CB8AC3E}">
        <p14:creationId xmlns:p14="http://schemas.microsoft.com/office/powerpoint/2010/main" val="100275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27</a:t>
            </a:fld>
            <a:endParaRPr lang="fr-FR"/>
          </a:p>
        </p:txBody>
      </p:sp>
    </p:spTree>
    <p:extLst>
      <p:ext uri="{BB962C8B-B14F-4D97-AF65-F5344CB8AC3E}">
        <p14:creationId xmlns:p14="http://schemas.microsoft.com/office/powerpoint/2010/main" val="4147180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28</a:t>
            </a:fld>
            <a:endParaRPr lang="fr-FR"/>
          </a:p>
        </p:txBody>
      </p:sp>
    </p:spTree>
    <p:extLst>
      <p:ext uri="{BB962C8B-B14F-4D97-AF65-F5344CB8AC3E}">
        <p14:creationId xmlns:p14="http://schemas.microsoft.com/office/powerpoint/2010/main" val="2543735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29</a:t>
            </a:fld>
            <a:endParaRPr lang="fr-FR"/>
          </a:p>
        </p:txBody>
      </p:sp>
    </p:spTree>
    <p:extLst>
      <p:ext uri="{BB962C8B-B14F-4D97-AF65-F5344CB8AC3E}">
        <p14:creationId xmlns:p14="http://schemas.microsoft.com/office/powerpoint/2010/main" val="331514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a:t>
            </a:fld>
            <a:endParaRPr lang="fr-FR"/>
          </a:p>
        </p:txBody>
      </p:sp>
    </p:spTree>
    <p:extLst>
      <p:ext uri="{BB962C8B-B14F-4D97-AF65-F5344CB8AC3E}">
        <p14:creationId xmlns:p14="http://schemas.microsoft.com/office/powerpoint/2010/main" val="3924440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30</a:t>
            </a:fld>
            <a:endParaRPr lang="fr-FR"/>
          </a:p>
        </p:txBody>
      </p:sp>
    </p:spTree>
    <p:extLst>
      <p:ext uri="{BB962C8B-B14F-4D97-AF65-F5344CB8AC3E}">
        <p14:creationId xmlns:p14="http://schemas.microsoft.com/office/powerpoint/2010/main" val="749017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31</a:t>
            </a:fld>
            <a:endParaRPr lang="fr-FR"/>
          </a:p>
        </p:txBody>
      </p:sp>
    </p:spTree>
    <p:extLst>
      <p:ext uri="{BB962C8B-B14F-4D97-AF65-F5344CB8AC3E}">
        <p14:creationId xmlns:p14="http://schemas.microsoft.com/office/powerpoint/2010/main" val="1857004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32</a:t>
            </a:fld>
            <a:endParaRPr lang="fr-FR"/>
          </a:p>
        </p:txBody>
      </p:sp>
    </p:spTree>
    <p:extLst>
      <p:ext uri="{BB962C8B-B14F-4D97-AF65-F5344CB8AC3E}">
        <p14:creationId xmlns:p14="http://schemas.microsoft.com/office/powerpoint/2010/main" val="2517618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33</a:t>
            </a:fld>
            <a:endParaRPr lang="fr-FR"/>
          </a:p>
        </p:txBody>
      </p:sp>
    </p:spTree>
    <p:extLst>
      <p:ext uri="{BB962C8B-B14F-4D97-AF65-F5344CB8AC3E}">
        <p14:creationId xmlns:p14="http://schemas.microsoft.com/office/powerpoint/2010/main" val="172242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34</a:t>
            </a:fld>
            <a:endParaRPr lang="fr-FR"/>
          </a:p>
        </p:txBody>
      </p:sp>
    </p:spTree>
    <p:extLst>
      <p:ext uri="{BB962C8B-B14F-4D97-AF65-F5344CB8AC3E}">
        <p14:creationId xmlns:p14="http://schemas.microsoft.com/office/powerpoint/2010/main" val="155955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4</a:t>
            </a:fld>
            <a:endParaRPr lang="fr-FR"/>
          </a:p>
        </p:txBody>
      </p:sp>
    </p:spTree>
    <p:extLst>
      <p:ext uri="{BB962C8B-B14F-4D97-AF65-F5344CB8AC3E}">
        <p14:creationId xmlns:p14="http://schemas.microsoft.com/office/powerpoint/2010/main" val="224861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5</a:t>
            </a:fld>
            <a:endParaRPr lang="fr-FR"/>
          </a:p>
        </p:txBody>
      </p:sp>
    </p:spTree>
    <p:extLst>
      <p:ext uri="{BB962C8B-B14F-4D97-AF65-F5344CB8AC3E}">
        <p14:creationId xmlns:p14="http://schemas.microsoft.com/office/powerpoint/2010/main" val="199139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6</a:t>
            </a:fld>
            <a:endParaRPr lang="fr-FR"/>
          </a:p>
        </p:txBody>
      </p:sp>
    </p:spTree>
    <p:extLst>
      <p:ext uri="{BB962C8B-B14F-4D97-AF65-F5344CB8AC3E}">
        <p14:creationId xmlns:p14="http://schemas.microsoft.com/office/powerpoint/2010/main" val="44901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7</a:t>
            </a:fld>
            <a:endParaRPr lang="fr-FR"/>
          </a:p>
        </p:txBody>
      </p:sp>
    </p:spTree>
    <p:extLst>
      <p:ext uri="{BB962C8B-B14F-4D97-AF65-F5344CB8AC3E}">
        <p14:creationId xmlns:p14="http://schemas.microsoft.com/office/powerpoint/2010/main" val="270922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8</a:t>
            </a:fld>
            <a:endParaRPr lang="fr-FR"/>
          </a:p>
        </p:txBody>
      </p:sp>
    </p:spTree>
    <p:extLst>
      <p:ext uri="{BB962C8B-B14F-4D97-AF65-F5344CB8AC3E}">
        <p14:creationId xmlns:p14="http://schemas.microsoft.com/office/powerpoint/2010/main" val="408296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335CCC-537C-AB41-A0B0-87D070C13933}" type="slidenum">
              <a:rPr lang="fr-FR" smtClean="0"/>
              <a:t>9</a:t>
            </a:fld>
            <a:endParaRPr lang="fr-FR"/>
          </a:p>
        </p:txBody>
      </p:sp>
    </p:spTree>
    <p:extLst>
      <p:ext uri="{BB962C8B-B14F-4D97-AF65-F5344CB8AC3E}">
        <p14:creationId xmlns:p14="http://schemas.microsoft.com/office/powerpoint/2010/main" val="110761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CA"/>
              <a:t>Modifier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2394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622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623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7915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CA"/>
              <a:t>Modifier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334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091412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a:t>Modifier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37126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a:t>Modifier le style du titre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5400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492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CA"/>
              <a:t>Modifier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8" name="Date Placeholder 7"/>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747515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CA"/>
              <a:t>Modifier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8" name="Date Placeholder 7"/>
          <p:cNvSpPr>
            <a:spLocks noGrp="1"/>
          </p:cNvSpPr>
          <p:nvPr>
            <p:ph type="dt" sz="half" idx="10"/>
          </p:nvPr>
        </p:nvSpPr>
        <p:spPr/>
        <p:txBody>
          <a:bodyPr/>
          <a:lstStyle/>
          <a:p>
            <a:fld id="{B61BEF0D-F0BB-DE4B-95CE-6DB70DBA9567}" type="datetimeFigureOut">
              <a:rPr lang="en-US" smtClean="0"/>
              <a:pPr/>
              <a:t>6/28/2021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4785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1BEF0D-F0BB-DE4B-95CE-6DB70DBA9567}" type="datetimeFigureOut">
              <a:rPr lang="en-US" smtClean="0"/>
              <a:pPr/>
              <a:t>6/28/2021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884352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284A0214-B419-2C4C-BCAA-C78554D92402}"/>
              </a:ext>
            </a:extLst>
          </p:cNvPr>
          <p:cNvPicPr>
            <a:picLocks noChangeAspect="1"/>
          </p:cNvPicPr>
          <p:nvPr/>
        </p:nvPicPr>
        <p:blipFill rotWithShape="1">
          <a:blip r:embed="rId3">
            <a:alphaModFix amt="35000"/>
          </a:blip>
          <a:srcRect t="28755" b="29058"/>
          <a:stretch/>
        </p:blipFill>
        <p:spPr>
          <a:xfrm>
            <a:off x="20" y="10"/>
            <a:ext cx="12191980" cy="6857990"/>
          </a:xfrm>
          <a:prstGeom prst="rect">
            <a:avLst/>
          </a:prstGeom>
        </p:spPr>
      </p:pic>
      <p:sp>
        <p:nvSpPr>
          <p:cNvPr id="2" name="Titre 1">
            <a:extLst>
              <a:ext uri="{FF2B5EF4-FFF2-40B4-BE49-F238E27FC236}">
                <a16:creationId xmlns:a16="http://schemas.microsoft.com/office/drawing/2014/main" id="{C8D00292-0FEB-5C4F-B269-179FFC73DD99}"/>
              </a:ext>
            </a:extLst>
          </p:cNvPr>
          <p:cNvSpPr>
            <a:spLocks noGrp="1"/>
          </p:cNvSpPr>
          <p:nvPr>
            <p:ph type="ctrTitle"/>
          </p:nvPr>
        </p:nvSpPr>
        <p:spPr>
          <a:xfrm>
            <a:off x="1069848" y="1298448"/>
            <a:ext cx="7315200" cy="3255264"/>
          </a:xfrm>
        </p:spPr>
        <p:txBody>
          <a:bodyPr>
            <a:normAutofit fontScale="90000"/>
          </a:bodyPr>
          <a:lstStyle/>
          <a:p>
            <a:r>
              <a:rPr lang="fr-FR" dirty="0">
                <a:solidFill>
                  <a:schemeClr val="tx1"/>
                </a:solidFill>
              </a:rPr>
              <a:t>Groupe de travail sur les comportements dérangeants à caractère sexuel</a:t>
            </a:r>
          </a:p>
        </p:txBody>
      </p:sp>
      <p:sp>
        <p:nvSpPr>
          <p:cNvPr id="3" name="Sous-titre 2">
            <a:extLst>
              <a:ext uri="{FF2B5EF4-FFF2-40B4-BE49-F238E27FC236}">
                <a16:creationId xmlns:a16="http://schemas.microsoft.com/office/drawing/2014/main" id="{14D3BC15-FC23-0449-8EC3-3E7C4D44BE33}"/>
              </a:ext>
            </a:extLst>
          </p:cNvPr>
          <p:cNvSpPr>
            <a:spLocks noGrp="1"/>
          </p:cNvSpPr>
          <p:nvPr>
            <p:ph type="subTitle" idx="1"/>
          </p:nvPr>
        </p:nvSpPr>
        <p:spPr>
          <a:xfrm>
            <a:off x="1069848" y="5559552"/>
            <a:ext cx="4555718" cy="889306"/>
          </a:xfrm>
        </p:spPr>
        <p:txBody>
          <a:bodyPr>
            <a:normAutofit/>
          </a:bodyPr>
          <a:lstStyle/>
          <a:p>
            <a:r>
              <a:rPr lang="fr-FR" sz="3600" b="1" u="sng" dirty="0">
                <a:solidFill>
                  <a:schemeClr val="tx1"/>
                </a:solidFill>
              </a:rPr>
              <a:t>Atelier</a:t>
            </a:r>
          </a:p>
        </p:txBody>
      </p:sp>
    </p:spTree>
    <p:extLst>
      <p:ext uri="{BB962C8B-B14F-4D97-AF65-F5344CB8AC3E}">
        <p14:creationId xmlns:p14="http://schemas.microsoft.com/office/powerpoint/2010/main" val="1083748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22B6E-B601-8A43-AC1E-BA79892AD1FC}"/>
              </a:ext>
            </a:extLst>
          </p:cNvPr>
          <p:cNvSpPr>
            <a:spLocks noGrp="1"/>
          </p:cNvSpPr>
          <p:nvPr>
            <p:ph type="title"/>
          </p:nvPr>
        </p:nvSpPr>
        <p:spPr/>
        <p:txBody>
          <a:bodyPr>
            <a:normAutofit/>
          </a:bodyPr>
          <a:lstStyle/>
          <a:p>
            <a:r>
              <a:rPr lang="fr-FR" sz="4400" dirty="0"/>
              <a:t>France</a:t>
            </a:r>
          </a:p>
        </p:txBody>
      </p:sp>
      <p:sp>
        <p:nvSpPr>
          <p:cNvPr id="3" name="Espace réservé du contenu 2">
            <a:extLst>
              <a:ext uri="{FF2B5EF4-FFF2-40B4-BE49-F238E27FC236}">
                <a16:creationId xmlns:a16="http://schemas.microsoft.com/office/drawing/2014/main" id="{546A7024-7103-E340-A3EB-EE1FD45A59C9}"/>
              </a:ext>
            </a:extLst>
          </p:cNvPr>
          <p:cNvSpPr>
            <a:spLocks noGrp="1"/>
          </p:cNvSpPr>
          <p:nvPr>
            <p:ph idx="1"/>
          </p:nvPr>
        </p:nvSpPr>
        <p:spPr/>
        <p:txBody>
          <a:bodyPr/>
          <a:lstStyle/>
          <a:p>
            <a:r>
              <a:rPr lang="fr-FR" sz="2400" dirty="0"/>
              <a:t>Dépliant sur les comportements de prédation sexuelle</a:t>
            </a:r>
          </a:p>
          <a:p>
            <a:r>
              <a:rPr lang="fr-FR" sz="2400" dirty="0"/>
              <a:t>Définition: « C’est le fait </a:t>
            </a:r>
            <a:r>
              <a:rPr lang="fr-FR" sz="2400" b="1" dirty="0"/>
              <a:t>d’exploiter la vulnérabilité </a:t>
            </a:r>
            <a:r>
              <a:rPr lang="fr-FR" sz="2400" dirty="0"/>
              <a:t>de quelqu’un afin de créer une situation d’emprise, de harcèlement et/ou d’intimidation en vue d’obtenir par la manipulation des relations sexuelles. »</a:t>
            </a:r>
          </a:p>
          <a:p>
            <a:r>
              <a:rPr lang="fr-FR" sz="2400" dirty="0"/>
              <a:t>« </a:t>
            </a:r>
            <a:r>
              <a:rPr lang="fr-CA" sz="2400" dirty="0"/>
              <a:t>La prédation est rendue possible quand il existe un </a:t>
            </a:r>
            <a:r>
              <a:rPr lang="fr-CA" sz="2400" b="1" dirty="0"/>
              <a:t>déséquilibre de pouvoir au sein d’une relation</a:t>
            </a:r>
            <a:r>
              <a:rPr lang="fr-CA" sz="2400" dirty="0"/>
              <a:t>, c’est à dire, quand une personne profite de l’influence qu’elle exerce sur une autre. »</a:t>
            </a:r>
            <a:endParaRPr lang="fr-FR" sz="2400" dirty="0"/>
          </a:p>
        </p:txBody>
      </p:sp>
    </p:spTree>
    <p:extLst>
      <p:ext uri="{BB962C8B-B14F-4D97-AF65-F5344CB8AC3E}">
        <p14:creationId xmlns:p14="http://schemas.microsoft.com/office/powerpoint/2010/main" val="3998714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3A447-66A1-DA4E-979F-559FAC7C5B52}"/>
              </a:ext>
            </a:extLst>
          </p:cNvPr>
          <p:cNvSpPr>
            <a:spLocks noGrp="1"/>
          </p:cNvSpPr>
          <p:nvPr>
            <p:ph type="title"/>
          </p:nvPr>
        </p:nvSpPr>
        <p:spPr/>
        <p:txBody>
          <a:bodyPr/>
          <a:lstStyle/>
          <a:p>
            <a:r>
              <a:rPr lang="fr-FR" dirty="0"/>
              <a:t>Autres régions</a:t>
            </a:r>
          </a:p>
        </p:txBody>
      </p:sp>
      <p:sp>
        <p:nvSpPr>
          <p:cNvPr id="3" name="Espace réservé du contenu 2">
            <a:extLst>
              <a:ext uri="{FF2B5EF4-FFF2-40B4-BE49-F238E27FC236}">
                <a16:creationId xmlns:a16="http://schemas.microsoft.com/office/drawing/2014/main" id="{18072F1B-96C1-9F4C-91AA-F4C9CE104AAD}"/>
              </a:ext>
            </a:extLst>
          </p:cNvPr>
          <p:cNvSpPr>
            <a:spLocks noGrp="1"/>
          </p:cNvSpPr>
          <p:nvPr>
            <p:ph idx="1"/>
          </p:nvPr>
        </p:nvSpPr>
        <p:spPr>
          <a:xfrm>
            <a:off x="3869268" y="864108"/>
            <a:ext cx="7633884" cy="5120640"/>
          </a:xfrm>
        </p:spPr>
        <p:txBody>
          <a:bodyPr/>
          <a:lstStyle/>
          <a:p>
            <a:r>
              <a:rPr lang="fr-FR" sz="2400" dirty="0"/>
              <a:t>Florida </a:t>
            </a:r>
            <a:r>
              <a:rPr lang="fr-FR" sz="2400" dirty="0" err="1"/>
              <a:t>Regional</a:t>
            </a:r>
            <a:r>
              <a:rPr lang="fr-FR" sz="2400" dirty="0"/>
              <a:t> </a:t>
            </a:r>
            <a:r>
              <a:rPr lang="fr-FR" sz="2400" dirty="0" err="1"/>
              <a:t>Conference</a:t>
            </a:r>
            <a:r>
              <a:rPr lang="fr-FR" sz="2400" dirty="0"/>
              <a:t> </a:t>
            </a:r>
            <a:r>
              <a:rPr lang="fr-FR" sz="2400" dirty="0" err="1"/>
              <a:t>Workgroup</a:t>
            </a:r>
            <a:r>
              <a:rPr lang="fr-FR" sz="2400" dirty="0"/>
              <a:t> on </a:t>
            </a:r>
            <a:r>
              <a:rPr lang="fr-FR" sz="2400" dirty="0" err="1"/>
              <a:t>Predatory</a:t>
            </a:r>
            <a:r>
              <a:rPr lang="fr-FR" sz="2400" dirty="0"/>
              <a:t> </a:t>
            </a:r>
            <a:r>
              <a:rPr lang="fr-FR" sz="2400" dirty="0" err="1"/>
              <a:t>Behavior</a:t>
            </a:r>
            <a:endParaRPr lang="fr-FR" sz="2400" dirty="0"/>
          </a:p>
          <a:p>
            <a:r>
              <a:rPr lang="fr-FR" sz="2400" dirty="0"/>
              <a:t>Bergen Area – </a:t>
            </a:r>
            <a:r>
              <a:rPr lang="fr-FR" sz="2400" dirty="0" err="1"/>
              <a:t>Predatory</a:t>
            </a:r>
            <a:r>
              <a:rPr lang="fr-FR" sz="2400" dirty="0"/>
              <a:t> </a:t>
            </a:r>
            <a:r>
              <a:rPr lang="fr-FR" sz="2400" dirty="0" err="1"/>
              <a:t>behavior</a:t>
            </a:r>
            <a:endParaRPr lang="fr-FR" sz="2400" dirty="0"/>
          </a:p>
          <a:p>
            <a:r>
              <a:rPr lang="fr-FR" sz="2400" dirty="0"/>
              <a:t>United </a:t>
            </a:r>
            <a:r>
              <a:rPr lang="fr-FR" sz="2400" dirty="0" err="1"/>
              <a:t>Kingdom</a:t>
            </a:r>
            <a:r>
              <a:rPr lang="fr-FR" sz="2400" dirty="0"/>
              <a:t> – Guidelines for </a:t>
            </a:r>
            <a:r>
              <a:rPr lang="fr-FR" sz="2400" dirty="0" err="1"/>
              <a:t>Innapropriate</a:t>
            </a:r>
            <a:r>
              <a:rPr lang="fr-FR" sz="2400" dirty="0"/>
              <a:t> </a:t>
            </a:r>
            <a:r>
              <a:rPr lang="fr-FR" sz="2400" dirty="0" err="1"/>
              <a:t>Behavior</a:t>
            </a:r>
            <a:endParaRPr lang="fr-FR" sz="2400" dirty="0"/>
          </a:p>
          <a:p>
            <a:endParaRPr lang="fr-FR" dirty="0"/>
          </a:p>
          <a:p>
            <a:endParaRPr lang="fr-FR" dirty="0"/>
          </a:p>
        </p:txBody>
      </p:sp>
    </p:spTree>
    <p:extLst>
      <p:ext uri="{BB962C8B-B14F-4D97-AF65-F5344CB8AC3E}">
        <p14:creationId xmlns:p14="http://schemas.microsoft.com/office/powerpoint/2010/main" val="205415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 name="Rectangle 30">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A4EE0C-3DB5-6545-8937-8E0127BADE50}"/>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Premier </a:t>
            </a:r>
            <a:r>
              <a:rPr lang="en-US" sz="5900" spc="-100" dirty="0" err="1"/>
              <a:t>volet</a:t>
            </a:r>
            <a:r>
              <a:rPr lang="en-US" sz="5900" spc="-100" dirty="0"/>
              <a:t>: Identification</a:t>
            </a:r>
          </a:p>
        </p:txBody>
      </p:sp>
      <p:pic>
        <p:nvPicPr>
          <p:cNvPr id="5" name="Espace réservé du contenu 4">
            <a:extLst>
              <a:ext uri="{FF2B5EF4-FFF2-40B4-BE49-F238E27FC236}">
                <a16:creationId xmlns:a16="http://schemas.microsoft.com/office/drawing/2014/main" id="{216FF12A-22D1-3440-B731-F41788BAA7DD}"/>
              </a:ext>
            </a:extLst>
          </p:cNvPr>
          <p:cNvPicPr>
            <a:picLocks noGrp="1" noChangeAspect="1"/>
          </p:cNvPicPr>
          <p:nvPr>
            <p:ph idx="1"/>
          </p:nvPr>
        </p:nvPicPr>
        <p:blipFill rotWithShape="1">
          <a:blip r:embed="rId3"/>
          <a:srcRect t="37311" r="-1" b="37612"/>
          <a:stretch/>
        </p:blipFill>
        <p:spPr>
          <a:xfrm>
            <a:off x="1069847" y="484632"/>
            <a:ext cx="10637520" cy="3556755"/>
          </a:xfrm>
          <a:prstGeom prst="rect">
            <a:avLst/>
          </a:prstGeom>
        </p:spPr>
      </p:pic>
    </p:spTree>
    <p:extLst>
      <p:ext uri="{BB962C8B-B14F-4D97-AF65-F5344CB8AC3E}">
        <p14:creationId xmlns:p14="http://schemas.microsoft.com/office/powerpoint/2010/main" val="36845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a:extLst>
              <a:ext uri="{FF2B5EF4-FFF2-40B4-BE49-F238E27FC236}">
                <a16:creationId xmlns:a16="http://schemas.microsoft.com/office/drawing/2014/main" id="{7DD5A0BF-F186-BB42-98F3-A7077C8B0F98}"/>
              </a:ext>
            </a:extLst>
          </p:cNvPr>
          <p:cNvSpPr>
            <a:spLocks noGrp="1"/>
          </p:cNvSpPr>
          <p:nvPr>
            <p:ph idx="1"/>
          </p:nvPr>
        </p:nvSpPr>
        <p:spPr>
          <a:xfrm>
            <a:off x="643467" y="864108"/>
            <a:ext cx="7180552" cy="5120640"/>
          </a:xfrm>
        </p:spPr>
        <p:txBody>
          <a:bodyPr>
            <a:normAutofit lnSpcReduction="10000"/>
          </a:bodyPr>
          <a:lstStyle/>
          <a:p>
            <a:r>
              <a:rPr lang="fr-FR" sz="2400" dirty="0">
                <a:solidFill>
                  <a:srgbClr val="FFFFFF"/>
                </a:solidFill>
              </a:rPr>
              <a:t>Toutes les définitions d’un comportement dérangeant à caractère sexuel (ou prédation sexuelle) convergent vers l’idée d’un membre qui, consciemment ou non, profite de la vulnérabilité d’un autre membre à des fins sexuelles.</a:t>
            </a:r>
          </a:p>
          <a:p>
            <a:endParaRPr lang="fr-FR" dirty="0">
              <a:solidFill>
                <a:srgbClr val="FFFFFF"/>
              </a:solidFill>
            </a:endParaRPr>
          </a:p>
          <a:p>
            <a:r>
              <a:rPr lang="fr-FR" sz="2400" dirty="0">
                <a:solidFill>
                  <a:srgbClr val="FFFFFF"/>
                </a:solidFill>
              </a:rPr>
              <a:t>Bien que nous associons la vulnérabilité aux nouveaux, tous les membres sont susceptibles de subir ces comportements, qui deviennent possibles lorsqu’il y a un déséquilibre de pouvoir dans la relation.</a:t>
            </a:r>
          </a:p>
          <a:p>
            <a:endParaRPr lang="fr-FR" sz="2400" dirty="0">
              <a:solidFill>
                <a:srgbClr val="FFFFFF"/>
              </a:solidFill>
            </a:endParaRPr>
          </a:p>
          <a:p>
            <a:r>
              <a:rPr lang="fr-FR" sz="2400" dirty="0">
                <a:solidFill>
                  <a:srgbClr val="FFFFFF"/>
                </a:solidFill>
              </a:rPr>
              <a:t>Tous les membres sont également susceptibles d’avoir ces comportements lorsqu’ils sont en position d’autorité ou de pouvoir vis-à-vis un autre membre. </a:t>
            </a:r>
          </a:p>
        </p:txBody>
      </p:sp>
      <p:sp>
        <p:nvSpPr>
          <p:cNvPr id="12"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 4">
            <a:extLst>
              <a:ext uri="{FF2B5EF4-FFF2-40B4-BE49-F238E27FC236}">
                <a16:creationId xmlns:a16="http://schemas.microsoft.com/office/drawing/2014/main" id="{FF2E798A-9B19-B941-9F95-E8F54148D46D}"/>
              </a:ext>
            </a:extLst>
          </p:cNvPr>
          <p:cNvPicPr>
            <a:picLocks noChangeAspect="1"/>
          </p:cNvPicPr>
          <p:nvPr/>
        </p:nvPicPr>
        <p:blipFill>
          <a:blip r:embed="rId3"/>
          <a:stretch>
            <a:fillRect/>
          </a:stretch>
        </p:blipFill>
        <p:spPr>
          <a:xfrm>
            <a:off x="8730861" y="3157676"/>
            <a:ext cx="2657498" cy="2337614"/>
          </a:xfrm>
          <a:prstGeom prst="rect">
            <a:avLst/>
          </a:prstGeom>
        </p:spPr>
      </p:pic>
    </p:spTree>
    <p:extLst>
      <p:ext uri="{BB962C8B-B14F-4D97-AF65-F5344CB8AC3E}">
        <p14:creationId xmlns:p14="http://schemas.microsoft.com/office/powerpoint/2010/main" val="1233199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5638E0-2776-424B-B4C7-3C3B54C1FAE3}"/>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a:extLst>
              <a:ext uri="{FF2B5EF4-FFF2-40B4-BE49-F238E27FC236}">
                <a16:creationId xmlns:a16="http://schemas.microsoft.com/office/drawing/2014/main" id="{B49BCF93-7D81-814D-BBC9-019335C1C897}"/>
              </a:ext>
            </a:extLst>
          </p:cNvPr>
          <p:cNvSpPr>
            <a:spLocks noGrp="1"/>
          </p:cNvSpPr>
          <p:nvPr>
            <p:ph idx="1"/>
          </p:nvPr>
        </p:nvSpPr>
        <p:spPr>
          <a:xfrm>
            <a:off x="248055" y="1674938"/>
            <a:ext cx="2947482" cy="3825976"/>
          </a:xfrm>
        </p:spPr>
        <p:txBody>
          <a:bodyPr anchor="t">
            <a:normAutofit/>
          </a:bodyPr>
          <a:lstStyle/>
          <a:p>
            <a:pPr marL="0" indent="0">
              <a:buNone/>
            </a:pPr>
            <a:r>
              <a:rPr lang="fr-FR" sz="1600" dirty="0">
                <a:solidFill>
                  <a:srgbClr val="FFFFFF"/>
                </a:solidFill>
              </a:rPr>
              <a:t>« Si nous ne restons pas conscients de nos défauts, ils peuvent nous entraîner dans une impasse dont nous ne pourront sortir abstinents. » </a:t>
            </a:r>
          </a:p>
          <a:p>
            <a:pPr marL="0" indent="0">
              <a:buNone/>
            </a:pPr>
            <a:r>
              <a:rPr lang="fr-FR" sz="1600" i="1" dirty="0">
                <a:solidFill>
                  <a:srgbClr val="FFFFFF"/>
                </a:solidFill>
              </a:rPr>
              <a:t>Texte de base p. 52</a:t>
            </a:r>
          </a:p>
          <a:p>
            <a:pPr marL="0" indent="0">
              <a:buNone/>
            </a:pPr>
            <a:r>
              <a:rPr lang="fr-FR" sz="1600" dirty="0">
                <a:solidFill>
                  <a:srgbClr val="FFFFFF"/>
                </a:solidFill>
              </a:rPr>
              <a:t>« Continuer à faire un inventaire personnel signifie que nous acquérons l’habitude d’examiner notre conduite, nos attitudes et nos relations avec les autres de manière régulière »</a:t>
            </a:r>
          </a:p>
          <a:p>
            <a:pPr marL="0" indent="0">
              <a:buNone/>
            </a:pPr>
            <a:r>
              <a:rPr lang="fr-FR" sz="1600" i="1" dirty="0">
                <a:solidFill>
                  <a:srgbClr val="FFFFFF"/>
                </a:solidFill>
              </a:rPr>
              <a:t>Texte de base p. 52 </a:t>
            </a:r>
          </a:p>
          <a:p>
            <a:pPr marL="0" indent="0">
              <a:buNone/>
            </a:pPr>
            <a:r>
              <a:rPr lang="fr-FR" sz="1600" i="1" dirty="0">
                <a:solidFill>
                  <a:srgbClr val="FFFFFF"/>
                </a:solidFill>
              </a:rPr>
              <a:t>Extrait de la 10</a:t>
            </a:r>
            <a:r>
              <a:rPr lang="fr-FR" sz="1600" i="1" baseline="30000" dirty="0">
                <a:solidFill>
                  <a:srgbClr val="FFFFFF"/>
                </a:solidFill>
              </a:rPr>
              <a:t>e</a:t>
            </a:r>
            <a:r>
              <a:rPr lang="fr-FR" sz="1600" i="1" dirty="0">
                <a:solidFill>
                  <a:srgbClr val="FFFFFF"/>
                </a:solidFill>
              </a:rPr>
              <a:t> étape</a:t>
            </a:r>
          </a:p>
        </p:txBody>
      </p:sp>
      <p:sp>
        <p:nvSpPr>
          <p:cNvPr id="12" name="Rectangle 11">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6144865"/>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 name="Rectangle 30">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A4EE0C-3DB5-6545-8937-8E0127BADE50}"/>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err="1"/>
              <a:t>Deuxième</a:t>
            </a:r>
            <a:r>
              <a:rPr lang="en-US" sz="5900" spc="-100" dirty="0"/>
              <a:t> </a:t>
            </a:r>
            <a:r>
              <a:rPr lang="en-US" sz="5900" spc="-100" dirty="0" err="1"/>
              <a:t>volet</a:t>
            </a:r>
            <a:r>
              <a:rPr lang="en-US" sz="5900" spc="-100" dirty="0"/>
              <a:t>: </a:t>
            </a:r>
            <a:r>
              <a:rPr lang="en-US" sz="5900" spc="-100" dirty="0" err="1"/>
              <a:t>Sensibilisation</a:t>
            </a:r>
            <a:endParaRPr lang="en-US" sz="5900" spc="-100" dirty="0"/>
          </a:p>
        </p:txBody>
      </p:sp>
      <p:pic>
        <p:nvPicPr>
          <p:cNvPr id="5" name="Espace réservé du contenu 4">
            <a:extLst>
              <a:ext uri="{FF2B5EF4-FFF2-40B4-BE49-F238E27FC236}">
                <a16:creationId xmlns:a16="http://schemas.microsoft.com/office/drawing/2014/main" id="{216FF12A-22D1-3440-B731-F41788BAA7DD}"/>
              </a:ext>
            </a:extLst>
          </p:cNvPr>
          <p:cNvPicPr>
            <a:picLocks noGrp="1" noChangeAspect="1"/>
          </p:cNvPicPr>
          <p:nvPr>
            <p:ph idx="1"/>
          </p:nvPr>
        </p:nvPicPr>
        <p:blipFill rotWithShape="1">
          <a:blip r:embed="rId3"/>
          <a:srcRect t="37311" r="-1" b="37612"/>
          <a:stretch/>
        </p:blipFill>
        <p:spPr>
          <a:xfrm>
            <a:off x="1069847" y="484632"/>
            <a:ext cx="10637520" cy="3556755"/>
          </a:xfrm>
          <a:prstGeom prst="rect">
            <a:avLst/>
          </a:prstGeom>
        </p:spPr>
      </p:pic>
    </p:spTree>
    <p:extLst>
      <p:ext uri="{BB962C8B-B14F-4D97-AF65-F5344CB8AC3E}">
        <p14:creationId xmlns:p14="http://schemas.microsoft.com/office/powerpoint/2010/main" val="3317533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25">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Espace réservé du contenu 16">
            <a:extLst>
              <a:ext uri="{FF2B5EF4-FFF2-40B4-BE49-F238E27FC236}">
                <a16:creationId xmlns:a16="http://schemas.microsoft.com/office/drawing/2014/main" id="{B62AA957-56D0-EF4A-B51F-A7B0037CDFAE}"/>
              </a:ext>
            </a:extLst>
          </p:cNvPr>
          <p:cNvPicPr>
            <a:picLocks noGrp="1" noChangeAspect="1"/>
          </p:cNvPicPr>
          <p:nvPr>
            <p:ph idx="1"/>
          </p:nvPr>
        </p:nvPicPr>
        <p:blipFill rotWithShape="1">
          <a:blip r:embed="rId3">
            <a:duotone>
              <a:schemeClr val="accent1">
                <a:shade val="45000"/>
                <a:satMod val="135000"/>
              </a:schemeClr>
              <a:prstClr val="white"/>
            </a:duotone>
          </a:blip>
          <a:srcRect r="9114" b="9091"/>
          <a:stretch/>
        </p:blipFill>
        <p:spPr>
          <a:xfrm>
            <a:off x="20" y="-1"/>
            <a:ext cx="12188932" cy="6858000"/>
          </a:xfrm>
          <a:prstGeom prst="rect">
            <a:avLst/>
          </a:prstGeom>
        </p:spPr>
      </p:pic>
      <p:sp>
        <p:nvSpPr>
          <p:cNvPr id="34" name="Rectangle 27">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CE9C9FC6-69AD-5E41-BC18-6F67459BE178}"/>
              </a:ext>
            </a:extLst>
          </p:cNvPr>
          <p:cNvSpPr>
            <a:spLocks noGrp="1"/>
          </p:cNvSpPr>
          <p:nvPr>
            <p:ph type="title"/>
          </p:nvPr>
        </p:nvSpPr>
        <p:spPr>
          <a:xfrm>
            <a:off x="0" y="1298448"/>
            <a:ext cx="4328537" cy="1737360"/>
          </a:xfrm>
        </p:spPr>
        <p:txBody>
          <a:bodyPr vert="horz" lIns="91440" tIns="45720" rIns="91440" bIns="45720" rtlCol="0" anchor="b">
            <a:normAutofit/>
          </a:bodyPr>
          <a:lstStyle/>
          <a:p>
            <a:r>
              <a:rPr lang="en-US" sz="2800" spc="-100" dirty="0"/>
              <a:t>Les </a:t>
            </a:r>
            <a:r>
              <a:rPr lang="en-US" sz="2800" spc="-100" dirty="0" err="1"/>
              <a:t>comportements</a:t>
            </a:r>
            <a:r>
              <a:rPr lang="en-US" sz="2800" spc="-100" dirty="0"/>
              <a:t> </a:t>
            </a:r>
            <a:r>
              <a:rPr lang="en-US" sz="2800" spc="-100" dirty="0" err="1"/>
              <a:t>dérangeants</a:t>
            </a:r>
            <a:r>
              <a:rPr lang="en-US" sz="2800" spc="-100" dirty="0"/>
              <a:t> </a:t>
            </a:r>
            <a:r>
              <a:rPr lang="en-US" sz="2800" spc="-100" dirty="0" err="1"/>
              <a:t>à</a:t>
            </a:r>
            <a:r>
              <a:rPr lang="en-US" sz="2800" spc="-100" dirty="0"/>
              <a:t> </a:t>
            </a:r>
            <a:r>
              <a:rPr lang="en-US" sz="2800" spc="-100" dirty="0" err="1"/>
              <a:t>caractère</a:t>
            </a:r>
            <a:r>
              <a:rPr lang="en-US" sz="2800" spc="-100" dirty="0"/>
              <a:t> </a:t>
            </a:r>
            <a:r>
              <a:rPr lang="en-US" sz="2800" spc="-100" dirty="0" err="1"/>
              <a:t>sexuel</a:t>
            </a:r>
            <a:r>
              <a:rPr lang="en-US" sz="2800" spc="-100" dirty="0"/>
              <a:t> </a:t>
            </a:r>
            <a:r>
              <a:rPr lang="en-US" sz="2800" spc="-100" dirty="0" err="1"/>
              <a:t>ont</a:t>
            </a:r>
            <a:r>
              <a:rPr lang="en-US" sz="2800" spc="-100" dirty="0"/>
              <a:t> des </a:t>
            </a:r>
            <a:r>
              <a:rPr lang="en-US" sz="2800" b="1" spc="-100" dirty="0" err="1"/>
              <a:t>conséquences</a:t>
            </a:r>
            <a:r>
              <a:rPr lang="en-US" sz="2800" spc="-100" dirty="0"/>
              <a:t> sur :</a:t>
            </a:r>
          </a:p>
        </p:txBody>
      </p:sp>
      <p:sp>
        <p:nvSpPr>
          <p:cNvPr id="35" name="Rectangle 29">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ZoneTexte 17">
            <a:extLst>
              <a:ext uri="{FF2B5EF4-FFF2-40B4-BE49-F238E27FC236}">
                <a16:creationId xmlns:a16="http://schemas.microsoft.com/office/drawing/2014/main" id="{45D90B6F-5F03-314B-B661-5C97054780D9}"/>
              </a:ext>
            </a:extLst>
          </p:cNvPr>
          <p:cNvSpPr txBox="1"/>
          <p:nvPr/>
        </p:nvSpPr>
        <p:spPr>
          <a:xfrm>
            <a:off x="146304" y="3255264"/>
            <a:ext cx="4334256"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bg1"/>
                </a:solidFill>
              </a:rPr>
              <a:t>Le membre qui les subit</a:t>
            </a:r>
          </a:p>
          <a:p>
            <a:pPr marL="285750" indent="-285750">
              <a:buFont typeface="Arial" panose="020B0604020202020204" pitchFamily="34" charset="0"/>
              <a:buChar char="•"/>
            </a:pPr>
            <a:r>
              <a:rPr lang="fr-FR" sz="2400" dirty="0">
                <a:solidFill>
                  <a:schemeClr val="bg1"/>
                </a:solidFill>
              </a:rPr>
              <a:t>Le membre qui les fait</a:t>
            </a:r>
          </a:p>
          <a:p>
            <a:pPr marL="285750" indent="-285750">
              <a:buFont typeface="Arial" panose="020B0604020202020204" pitchFamily="34" charset="0"/>
              <a:buChar char="•"/>
            </a:pPr>
            <a:r>
              <a:rPr lang="fr-FR" sz="2400" dirty="0">
                <a:solidFill>
                  <a:schemeClr val="bg1"/>
                </a:solidFill>
              </a:rPr>
              <a:t>La réunion</a:t>
            </a:r>
          </a:p>
          <a:p>
            <a:pPr marL="285750" indent="-285750">
              <a:buFont typeface="Arial" panose="020B0604020202020204" pitchFamily="34" charset="0"/>
              <a:buChar char="•"/>
            </a:pPr>
            <a:r>
              <a:rPr lang="fr-FR" sz="2400" dirty="0">
                <a:solidFill>
                  <a:schemeClr val="bg1"/>
                </a:solidFill>
              </a:rPr>
              <a:t>La conscience de groupe </a:t>
            </a:r>
          </a:p>
          <a:p>
            <a:pPr marL="285750" indent="-285750">
              <a:buFont typeface="Arial" panose="020B0604020202020204" pitchFamily="34" charset="0"/>
              <a:buChar char="•"/>
            </a:pPr>
            <a:r>
              <a:rPr lang="fr-FR" sz="2400" dirty="0">
                <a:solidFill>
                  <a:schemeClr val="bg1"/>
                </a:solidFill>
              </a:rPr>
              <a:t>Narcotiques Anonymes </a:t>
            </a:r>
          </a:p>
        </p:txBody>
      </p:sp>
    </p:spTree>
    <p:extLst>
      <p:ext uri="{BB962C8B-B14F-4D97-AF65-F5344CB8AC3E}">
        <p14:creationId xmlns:p14="http://schemas.microsoft.com/office/powerpoint/2010/main" val="20173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3000" fill="hold"/>
                                        <p:tgtEl>
                                          <p:spTgt spid="18"/>
                                        </p:tgtEl>
                                        <p:attrNameLst>
                                          <p:attrName>ppt_x</p:attrName>
                                        </p:attrNameLst>
                                      </p:cBhvr>
                                      <p:tavLst>
                                        <p:tav tm="0">
                                          <p:val>
                                            <p:strVal val="#ppt_x"/>
                                          </p:val>
                                        </p:tav>
                                        <p:tav tm="100000">
                                          <p:val>
                                            <p:strVal val="#ppt_x"/>
                                          </p:val>
                                        </p:tav>
                                      </p:tavLst>
                                    </p:anim>
                                    <p:anim calcmode="lin" valueType="num">
                                      <p:cBhvr additive="base">
                                        <p:cTn id="14"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CB75B9D-A47D-3548-9395-B2291C5149E1}"/>
              </a:ext>
            </a:extLst>
          </p:cNvPr>
          <p:cNvPicPr>
            <a:picLocks noChangeAspect="1"/>
          </p:cNvPicPr>
          <p:nvPr/>
        </p:nvPicPr>
        <p:blipFill rotWithShape="1">
          <a:blip r:embed="rId3"/>
          <a:srcRect t="8754" r="-1" b="5997"/>
          <a:stretch/>
        </p:blipFill>
        <p:spPr>
          <a:xfrm>
            <a:off x="20" y="1"/>
            <a:ext cx="12188932" cy="6858000"/>
          </a:xfrm>
          <a:prstGeom prst="rect">
            <a:avLst/>
          </a:prstGeom>
        </p:spPr>
      </p:pic>
      <p:sp>
        <p:nvSpPr>
          <p:cNvPr id="25" name="Rectangle 1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68B2BFE-EC7C-7E4F-BE63-BDA9B9866171}"/>
              </a:ext>
            </a:extLst>
          </p:cNvPr>
          <p:cNvSpPr>
            <a:spLocks noGrp="1"/>
          </p:cNvSpPr>
          <p:nvPr>
            <p:ph type="title"/>
          </p:nvPr>
        </p:nvSpPr>
        <p:spPr>
          <a:xfrm>
            <a:off x="252919" y="1123837"/>
            <a:ext cx="2947482" cy="4601183"/>
          </a:xfrm>
        </p:spPr>
        <p:txBody>
          <a:bodyPr>
            <a:normAutofit/>
          </a:bodyPr>
          <a:lstStyle/>
          <a:p>
            <a:r>
              <a:rPr lang="fr-FR" dirty="0"/>
              <a:t>Le membre qui les subit peut…</a:t>
            </a:r>
          </a:p>
        </p:txBody>
      </p:sp>
      <p:sp>
        <p:nvSpPr>
          <p:cNvPr id="26" name="Rectangle 2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51EA1F1-3941-42D4-9125-FB0534BB0FCD}"/>
              </a:ext>
            </a:extLst>
          </p:cNvPr>
          <p:cNvSpPr>
            <a:spLocks noGrp="1"/>
          </p:cNvSpPr>
          <p:nvPr>
            <p:ph idx="1"/>
          </p:nvPr>
        </p:nvSpPr>
        <p:spPr>
          <a:xfrm>
            <a:off x="3869268" y="864108"/>
            <a:ext cx="7315200" cy="5120640"/>
          </a:xfrm>
        </p:spPr>
        <p:txBody>
          <a:bodyPr>
            <a:normAutofit/>
          </a:bodyPr>
          <a:lstStyle/>
          <a:p>
            <a:r>
              <a:rPr lang="en-US" sz="2400" dirty="0"/>
              <a:t>S’exclure des </a:t>
            </a:r>
            <a:r>
              <a:rPr lang="en-US" sz="2400" dirty="0" err="1"/>
              <a:t>groupes</a:t>
            </a:r>
            <a:endParaRPr lang="en-US" sz="2400" dirty="0"/>
          </a:p>
          <a:p>
            <a:r>
              <a:rPr lang="en-US" sz="2400" dirty="0" err="1"/>
              <a:t>Perdre</a:t>
            </a:r>
            <a:r>
              <a:rPr lang="en-US" sz="2400" dirty="0"/>
              <a:t> </a:t>
            </a:r>
            <a:r>
              <a:rPr lang="en-US" sz="2400" dirty="0" err="1"/>
              <a:t>foi</a:t>
            </a:r>
            <a:r>
              <a:rPr lang="en-US" sz="2400" dirty="0"/>
              <a:t> </a:t>
            </a:r>
            <a:r>
              <a:rPr lang="en-US" sz="2400" dirty="0" err="1"/>
              <a:t>en</a:t>
            </a:r>
            <a:r>
              <a:rPr lang="en-US" sz="2400" dirty="0"/>
              <a:t> la </a:t>
            </a:r>
            <a:r>
              <a:rPr lang="en-US" sz="2400" dirty="0" err="1"/>
              <a:t>fraternité</a:t>
            </a:r>
            <a:endParaRPr lang="en-US" sz="2400" dirty="0"/>
          </a:p>
          <a:p>
            <a:r>
              <a:rPr lang="en-US" sz="2400" dirty="0" err="1"/>
              <a:t>Perdre</a:t>
            </a:r>
            <a:r>
              <a:rPr lang="en-US" sz="2400" dirty="0"/>
              <a:t> </a:t>
            </a:r>
            <a:r>
              <a:rPr lang="en-US" sz="2400" dirty="0" err="1"/>
              <a:t>foi</a:t>
            </a:r>
            <a:r>
              <a:rPr lang="en-US" sz="2400" dirty="0"/>
              <a:t> </a:t>
            </a:r>
            <a:r>
              <a:rPr lang="en-US" sz="2400" dirty="0" err="1"/>
              <a:t>en</a:t>
            </a:r>
            <a:r>
              <a:rPr lang="en-US" sz="2400" dirty="0"/>
              <a:t> le </a:t>
            </a:r>
            <a:r>
              <a:rPr lang="en-US" sz="2400" dirty="0" err="1"/>
              <a:t>rétablissement</a:t>
            </a:r>
            <a:endParaRPr lang="en-US" sz="2400" dirty="0"/>
          </a:p>
          <a:p>
            <a:r>
              <a:rPr lang="en-US" sz="2400" dirty="0" err="1"/>
              <a:t>Perdre</a:t>
            </a:r>
            <a:r>
              <a:rPr lang="en-US" sz="2400" dirty="0"/>
              <a:t> des liens de </a:t>
            </a:r>
            <a:r>
              <a:rPr lang="en-US" sz="2400" dirty="0" err="1"/>
              <a:t>confiance</a:t>
            </a:r>
            <a:endParaRPr lang="en-US" sz="2400" dirty="0"/>
          </a:p>
          <a:p>
            <a:r>
              <a:rPr lang="en-US" sz="2400" dirty="0" err="1"/>
              <a:t>S’isoler</a:t>
            </a:r>
            <a:endParaRPr lang="en-US" sz="2400" dirty="0"/>
          </a:p>
          <a:p>
            <a:r>
              <a:rPr lang="en-US" sz="2400" dirty="0" err="1"/>
              <a:t>Rechuter</a:t>
            </a:r>
            <a:endParaRPr lang="en-US" sz="2400" dirty="0"/>
          </a:p>
          <a:p>
            <a:r>
              <a:rPr lang="en-US" sz="2400" dirty="0" err="1"/>
              <a:t>Garder</a:t>
            </a:r>
            <a:r>
              <a:rPr lang="en-US" sz="2400" dirty="0"/>
              <a:t> des </a:t>
            </a:r>
            <a:r>
              <a:rPr lang="en-US" sz="2400" dirty="0" err="1"/>
              <a:t>séquelles</a:t>
            </a:r>
            <a:r>
              <a:rPr lang="en-US" sz="2400" dirty="0"/>
              <a:t> </a:t>
            </a:r>
            <a:r>
              <a:rPr lang="en-US" sz="2400" dirty="0" err="1"/>
              <a:t>psychologiques</a:t>
            </a:r>
            <a:endParaRPr lang="en-US" sz="2400" dirty="0"/>
          </a:p>
          <a:p>
            <a:endParaRPr lang="en-US" dirty="0"/>
          </a:p>
        </p:txBody>
      </p:sp>
      <p:sp>
        <p:nvSpPr>
          <p:cNvPr id="23" name="Rectangle 2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72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 calcmode="lin" valueType="num">
                                      <p:cBhvr additive="base">
                                        <p:cTn id="48" dur="5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CB75B9D-A47D-3548-9395-B2291C5149E1}"/>
              </a:ext>
            </a:extLst>
          </p:cNvPr>
          <p:cNvPicPr>
            <a:picLocks noChangeAspect="1"/>
          </p:cNvPicPr>
          <p:nvPr/>
        </p:nvPicPr>
        <p:blipFill rotWithShape="1">
          <a:blip r:embed="rId3"/>
          <a:srcRect t="8754" r="-1" b="5997"/>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68B2BFE-EC7C-7E4F-BE63-BDA9B9866171}"/>
              </a:ext>
            </a:extLst>
          </p:cNvPr>
          <p:cNvSpPr>
            <a:spLocks noGrp="1"/>
          </p:cNvSpPr>
          <p:nvPr>
            <p:ph type="title"/>
          </p:nvPr>
        </p:nvSpPr>
        <p:spPr>
          <a:xfrm>
            <a:off x="252919" y="1123837"/>
            <a:ext cx="2947482" cy="4601183"/>
          </a:xfrm>
        </p:spPr>
        <p:txBody>
          <a:bodyPr>
            <a:normAutofit/>
          </a:bodyPr>
          <a:lstStyle/>
          <a:p>
            <a:r>
              <a:rPr lang="fr-FR" dirty="0"/>
              <a:t>Le membre qui les fait peut…</a:t>
            </a:r>
          </a:p>
        </p:txBody>
      </p:sp>
      <p:sp>
        <p:nvSpPr>
          <p:cNvPr id="21" name="Rectangle 2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51EA1F1-3941-42D4-9125-FB0534BB0FCD}"/>
              </a:ext>
            </a:extLst>
          </p:cNvPr>
          <p:cNvSpPr>
            <a:spLocks noGrp="1"/>
          </p:cNvSpPr>
          <p:nvPr>
            <p:ph idx="1"/>
          </p:nvPr>
        </p:nvSpPr>
        <p:spPr>
          <a:xfrm>
            <a:off x="3869268" y="864108"/>
            <a:ext cx="7315200" cy="5120640"/>
          </a:xfrm>
        </p:spPr>
        <p:txBody>
          <a:bodyPr>
            <a:normAutofit/>
          </a:bodyPr>
          <a:lstStyle/>
          <a:p>
            <a:r>
              <a:rPr lang="en-US" sz="2400" dirty="0"/>
              <a:t>S’exclure des </a:t>
            </a:r>
            <a:r>
              <a:rPr lang="en-US" sz="2400" dirty="0" err="1"/>
              <a:t>groupes</a:t>
            </a:r>
            <a:endParaRPr lang="en-US" sz="2400" dirty="0"/>
          </a:p>
          <a:p>
            <a:r>
              <a:rPr lang="en-US" sz="2400" dirty="0" err="1"/>
              <a:t>Perdre</a:t>
            </a:r>
            <a:r>
              <a:rPr lang="en-US" sz="2400" dirty="0"/>
              <a:t> </a:t>
            </a:r>
            <a:r>
              <a:rPr lang="en-US" sz="2400" dirty="0" err="1"/>
              <a:t>foi</a:t>
            </a:r>
            <a:r>
              <a:rPr lang="en-US" sz="2400" dirty="0"/>
              <a:t> </a:t>
            </a:r>
            <a:r>
              <a:rPr lang="en-US" sz="2400" dirty="0" err="1"/>
              <a:t>en</a:t>
            </a:r>
            <a:r>
              <a:rPr lang="en-US" sz="2400" dirty="0"/>
              <a:t> la </a:t>
            </a:r>
            <a:r>
              <a:rPr lang="en-US" sz="2400" dirty="0" err="1"/>
              <a:t>fraternité</a:t>
            </a:r>
            <a:endParaRPr lang="en-US" sz="2400" dirty="0"/>
          </a:p>
          <a:p>
            <a:r>
              <a:rPr lang="en-US" sz="2400" dirty="0" err="1"/>
              <a:t>Mettre</a:t>
            </a:r>
            <a:r>
              <a:rPr lang="en-US" sz="2400" dirty="0"/>
              <a:t> </a:t>
            </a:r>
            <a:r>
              <a:rPr lang="en-US" sz="2400" dirty="0" err="1"/>
              <a:t>en</a:t>
            </a:r>
            <a:r>
              <a:rPr lang="en-US" sz="2400" dirty="0"/>
              <a:t> peril son </a:t>
            </a:r>
            <a:r>
              <a:rPr lang="en-US" sz="2400" dirty="0" err="1"/>
              <a:t>rétablissement</a:t>
            </a:r>
            <a:endParaRPr lang="en-US" sz="2400" dirty="0"/>
          </a:p>
          <a:p>
            <a:r>
              <a:rPr lang="en-US" sz="2400" dirty="0" err="1"/>
              <a:t>Perturber</a:t>
            </a:r>
            <a:r>
              <a:rPr lang="en-US" sz="2400" dirty="0"/>
              <a:t> </a:t>
            </a:r>
            <a:r>
              <a:rPr lang="en-US" sz="2400" dirty="0" err="1"/>
              <a:t>l’atmosphère</a:t>
            </a:r>
            <a:r>
              <a:rPr lang="en-US" sz="2400" dirty="0"/>
              <a:t> de </a:t>
            </a:r>
            <a:r>
              <a:rPr lang="en-US" sz="2400" dirty="0" err="1"/>
              <a:t>rétablissement</a:t>
            </a:r>
            <a:endParaRPr lang="en-US" sz="2400" dirty="0"/>
          </a:p>
          <a:p>
            <a:r>
              <a:rPr lang="en-US" sz="2400" dirty="0" err="1"/>
              <a:t>Perdre</a:t>
            </a:r>
            <a:r>
              <a:rPr lang="en-US" sz="2400" dirty="0"/>
              <a:t> des liens de </a:t>
            </a:r>
            <a:r>
              <a:rPr lang="en-US" sz="2400" dirty="0" err="1"/>
              <a:t>confiance</a:t>
            </a:r>
            <a:endParaRPr lang="en-US" sz="2400" dirty="0"/>
          </a:p>
          <a:p>
            <a:r>
              <a:rPr lang="en-US" sz="2400" dirty="0" err="1"/>
              <a:t>S’éloigner</a:t>
            </a:r>
            <a:r>
              <a:rPr lang="en-US" sz="2400" dirty="0"/>
              <a:t> de </a:t>
            </a:r>
            <a:r>
              <a:rPr lang="en-US" sz="2400" dirty="0" err="1"/>
              <a:t>sa</a:t>
            </a:r>
            <a:r>
              <a:rPr lang="en-US" sz="2400" dirty="0"/>
              <a:t> </a:t>
            </a:r>
            <a:r>
              <a:rPr lang="en-US" sz="2400" dirty="0" err="1"/>
              <a:t>spiritualité</a:t>
            </a:r>
            <a:endParaRPr lang="en-US" sz="2400" dirty="0"/>
          </a:p>
          <a:p>
            <a:r>
              <a:rPr lang="en-US" sz="2400" dirty="0" err="1"/>
              <a:t>S’isoler</a:t>
            </a:r>
            <a:endParaRPr lang="en-US" sz="2400" dirty="0"/>
          </a:p>
          <a:p>
            <a:r>
              <a:rPr lang="en-US" sz="2400" dirty="0" err="1"/>
              <a:t>Rechuter</a:t>
            </a:r>
            <a:endParaRPr lang="en-US" sz="2400" dirty="0"/>
          </a:p>
          <a:p>
            <a:r>
              <a:rPr lang="en-US" sz="2400" dirty="0"/>
              <a:t>Faire face </a:t>
            </a:r>
            <a:r>
              <a:rPr lang="en-US" sz="2400" dirty="0" err="1"/>
              <a:t>à</a:t>
            </a:r>
            <a:r>
              <a:rPr lang="en-US" sz="2400" dirty="0"/>
              <a:t> des </a:t>
            </a:r>
            <a:r>
              <a:rPr lang="en-US" sz="2400" dirty="0" err="1"/>
              <a:t>conséquences</a:t>
            </a:r>
            <a:r>
              <a:rPr lang="en-US" sz="2400" dirty="0"/>
              <a:t> </a:t>
            </a:r>
            <a:r>
              <a:rPr lang="en-US" sz="2400" dirty="0" err="1"/>
              <a:t>judiciaires</a:t>
            </a:r>
            <a:endParaRPr lang="en-US" sz="2400" dirty="0"/>
          </a:p>
          <a:p>
            <a:endParaRPr lang="en-US" dirty="0"/>
          </a:p>
        </p:txBody>
      </p:sp>
      <p:sp>
        <p:nvSpPr>
          <p:cNvPr id="23" name="Rectangle 2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66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 calcmode="lin" valueType="num">
                                      <p:cBhvr additive="base">
                                        <p:cTn id="48" dur="5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 calcmode="lin" valueType="num">
                                      <p:cBhvr additive="base">
                                        <p:cTn id="54" dur="5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xEl>
                                              <p:pRg st="8" end="8"/>
                                            </p:txEl>
                                          </p:spTgt>
                                        </p:tgtEl>
                                        <p:attrNameLst>
                                          <p:attrName>style.visibility</p:attrName>
                                        </p:attrNameLst>
                                      </p:cBhvr>
                                      <p:to>
                                        <p:strVal val="visible"/>
                                      </p:to>
                                    </p:set>
                                    <p:anim calcmode="lin" valueType="num">
                                      <p:cBhvr additive="base">
                                        <p:cTn id="60" dur="5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1" dur="5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CB75B9D-A47D-3548-9395-B2291C5149E1}"/>
              </a:ext>
            </a:extLst>
          </p:cNvPr>
          <p:cNvPicPr>
            <a:picLocks noChangeAspect="1"/>
          </p:cNvPicPr>
          <p:nvPr/>
        </p:nvPicPr>
        <p:blipFill rotWithShape="1">
          <a:blip r:embed="rId3"/>
          <a:srcRect t="8754" r="-1" b="5997"/>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68B2BFE-EC7C-7E4F-BE63-BDA9B9866171}"/>
              </a:ext>
            </a:extLst>
          </p:cNvPr>
          <p:cNvSpPr>
            <a:spLocks noGrp="1"/>
          </p:cNvSpPr>
          <p:nvPr>
            <p:ph type="title"/>
          </p:nvPr>
        </p:nvSpPr>
        <p:spPr>
          <a:xfrm>
            <a:off x="252919" y="1123837"/>
            <a:ext cx="2947482" cy="4601183"/>
          </a:xfrm>
        </p:spPr>
        <p:txBody>
          <a:bodyPr>
            <a:normAutofit/>
          </a:bodyPr>
          <a:lstStyle/>
          <a:p>
            <a:r>
              <a:rPr lang="fr-FR" dirty="0"/>
              <a:t>La réunion (meeting) peut…</a:t>
            </a:r>
            <a:br>
              <a:rPr lang="fr-FR" dirty="0"/>
            </a:br>
            <a:endParaRPr lang="fr-FR" dirty="0"/>
          </a:p>
        </p:txBody>
      </p:sp>
      <p:sp>
        <p:nvSpPr>
          <p:cNvPr id="21" name="Rectangle 2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51EA1F1-3941-42D4-9125-FB0534BB0FCD}"/>
              </a:ext>
            </a:extLst>
          </p:cNvPr>
          <p:cNvSpPr>
            <a:spLocks noGrp="1"/>
          </p:cNvSpPr>
          <p:nvPr>
            <p:ph idx="1"/>
          </p:nvPr>
        </p:nvSpPr>
        <p:spPr>
          <a:xfrm>
            <a:off x="3869268" y="864108"/>
            <a:ext cx="7315200" cy="5120640"/>
          </a:xfrm>
        </p:spPr>
        <p:txBody>
          <a:bodyPr>
            <a:normAutofit/>
          </a:bodyPr>
          <a:lstStyle/>
          <a:p>
            <a:r>
              <a:rPr lang="en-US" sz="2400" dirty="0" err="1"/>
              <a:t>Perdre</a:t>
            </a:r>
            <a:r>
              <a:rPr lang="en-US" sz="2400" dirty="0"/>
              <a:t> </a:t>
            </a:r>
            <a:r>
              <a:rPr lang="en-US" sz="2400" dirty="0" err="1"/>
              <a:t>l’atmosphère</a:t>
            </a:r>
            <a:r>
              <a:rPr lang="en-US" sz="2400" dirty="0"/>
              <a:t> de </a:t>
            </a:r>
            <a:r>
              <a:rPr lang="en-US" sz="2400" dirty="0" err="1"/>
              <a:t>rétablissement</a:t>
            </a:r>
            <a:endParaRPr lang="en-US" sz="2400" dirty="0"/>
          </a:p>
          <a:p>
            <a:r>
              <a:rPr lang="en-US" sz="2400" dirty="0" err="1"/>
              <a:t>Perdre</a:t>
            </a:r>
            <a:r>
              <a:rPr lang="en-US" sz="2400" dirty="0"/>
              <a:t> </a:t>
            </a:r>
            <a:r>
              <a:rPr lang="en-US" sz="2400" dirty="0" err="1"/>
              <a:t>l’unité</a:t>
            </a:r>
            <a:endParaRPr lang="en-US" sz="2400" dirty="0"/>
          </a:p>
          <a:p>
            <a:r>
              <a:rPr lang="en-US" sz="2400" dirty="0" err="1"/>
              <a:t>S’éloigner</a:t>
            </a:r>
            <a:r>
              <a:rPr lang="en-US" sz="2400" dirty="0"/>
              <a:t> des </a:t>
            </a:r>
            <a:r>
              <a:rPr lang="en-US" sz="2400" dirty="0" err="1"/>
              <a:t>principes</a:t>
            </a:r>
            <a:r>
              <a:rPr lang="en-US" sz="2400" dirty="0"/>
              <a:t> </a:t>
            </a:r>
            <a:r>
              <a:rPr lang="en-US" sz="2400" dirty="0" err="1"/>
              <a:t>spirituels</a:t>
            </a:r>
            <a:r>
              <a:rPr lang="en-US" sz="2400" dirty="0"/>
              <a:t> </a:t>
            </a:r>
          </a:p>
          <a:p>
            <a:r>
              <a:rPr lang="en-US" sz="2400" dirty="0" err="1"/>
              <a:t>Perdre</a:t>
            </a:r>
            <a:r>
              <a:rPr lang="en-US" sz="2400" dirty="0"/>
              <a:t> le sentiment de </a:t>
            </a:r>
            <a:r>
              <a:rPr lang="en-US" sz="2400" dirty="0" err="1"/>
              <a:t>sécurité</a:t>
            </a:r>
            <a:endParaRPr lang="en-US" sz="2400" dirty="0"/>
          </a:p>
          <a:p>
            <a:r>
              <a:rPr lang="en-US" sz="2400" dirty="0"/>
              <a:t>Se </a:t>
            </a:r>
            <a:r>
              <a:rPr lang="en-US" sz="2400" dirty="0" err="1"/>
              <a:t>détourner</a:t>
            </a:r>
            <a:r>
              <a:rPr lang="en-US" sz="2400" dirty="0"/>
              <a:t> du message de </a:t>
            </a:r>
            <a:r>
              <a:rPr lang="en-US" sz="2400" dirty="0" err="1"/>
              <a:t>Narcotiques</a:t>
            </a:r>
            <a:r>
              <a:rPr lang="en-US" sz="2400" dirty="0"/>
              <a:t> </a:t>
            </a:r>
            <a:r>
              <a:rPr lang="en-US" sz="2400" dirty="0" err="1"/>
              <a:t>Anonymes</a:t>
            </a:r>
            <a:endParaRPr lang="en-US" sz="2400" dirty="0"/>
          </a:p>
          <a:p>
            <a:r>
              <a:rPr lang="en-US" sz="2400" dirty="0" err="1"/>
              <a:t>Fermer</a:t>
            </a:r>
            <a:endParaRPr lang="en-US" sz="2400" dirty="0"/>
          </a:p>
        </p:txBody>
      </p:sp>
      <p:sp>
        <p:nvSpPr>
          <p:cNvPr id="23" name="Rectangle 2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17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9BDBA64-30D6-9B48-916C-4633DCAF057B}"/>
              </a:ext>
            </a:extLst>
          </p:cNvPr>
          <p:cNvPicPr>
            <a:picLocks noGrp="1" noChangeAspect="1"/>
          </p:cNvPicPr>
          <p:nvPr>
            <p:ph idx="1"/>
          </p:nvPr>
        </p:nvPicPr>
        <p:blipFill rotWithShape="1">
          <a:blip r:embed="rId3"/>
          <a:srcRect t="3846"/>
          <a:stretch/>
        </p:blipFill>
        <p:spPr>
          <a:xfrm>
            <a:off x="1143950" y="643467"/>
            <a:ext cx="9904100" cy="5571066"/>
          </a:xfrm>
          <a:prstGeom prst="rect">
            <a:avLst/>
          </a:prstGeom>
        </p:spPr>
      </p:pic>
      <p:sp>
        <p:nvSpPr>
          <p:cNvPr id="7" name="ZoneTexte 6">
            <a:extLst>
              <a:ext uri="{FF2B5EF4-FFF2-40B4-BE49-F238E27FC236}">
                <a16:creationId xmlns:a16="http://schemas.microsoft.com/office/drawing/2014/main" id="{121B0935-003C-D34A-8123-9D8CF2462FD3}"/>
              </a:ext>
            </a:extLst>
          </p:cNvPr>
          <p:cNvSpPr txBox="1"/>
          <p:nvPr/>
        </p:nvSpPr>
        <p:spPr>
          <a:xfrm>
            <a:off x="1328738" y="2686050"/>
            <a:ext cx="5088104" cy="646331"/>
          </a:xfrm>
          <a:prstGeom prst="rect">
            <a:avLst/>
          </a:prstGeom>
          <a:noFill/>
        </p:spPr>
        <p:txBody>
          <a:bodyPr wrap="square" rtlCol="0">
            <a:spAutoFit/>
          </a:bodyPr>
          <a:lstStyle/>
          <a:p>
            <a:r>
              <a:rPr lang="fr-FR" sz="3600" dirty="0"/>
              <a:t>Les premières réflexions</a:t>
            </a:r>
          </a:p>
        </p:txBody>
      </p:sp>
    </p:spTree>
    <p:extLst>
      <p:ext uri="{BB962C8B-B14F-4D97-AF65-F5344CB8AC3E}">
        <p14:creationId xmlns:p14="http://schemas.microsoft.com/office/powerpoint/2010/main" val="18768057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CB75B9D-A47D-3548-9395-B2291C5149E1}"/>
              </a:ext>
            </a:extLst>
          </p:cNvPr>
          <p:cNvPicPr>
            <a:picLocks noChangeAspect="1"/>
          </p:cNvPicPr>
          <p:nvPr/>
        </p:nvPicPr>
        <p:blipFill rotWithShape="1">
          <a:blip r:embed="rId3"/>
          <a:srcRect t="8754" r="-1" b="5997"/>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68B2BFE-EC7C-7E4F-BE63-BDA9B9866171}"/>
              </a:ext>
            </a:extLst>
          </p:cNvPr>
          <p:cNvSpPr>
            <a:spLocks noGrp="1"/>
          </p:cNvSpPr>
          <p:nvPr>
            <p:ph type="title"/>
          </p:nvPr>
        </p:nvSpPr>
        <p:spPr>
          <a:xfrm>
            <a:off x="252919" y="1123837"/>
            <a:ext cx="2947482" cy="4601183"/>
          </a:xfrm>
        </p:spPr>
        <p:txBody>
          <a:bodyPr>
            <a:normAutofit/>
          </a:bodyPr>
          <a:lstStyle/>
          <a:p>
            <a:r>
              <a:rPr lang="fr-FR" dirty="0"/>
              <a:t>La conscience de groupe peut…</a:t>
            </a:r>
          </a:p>
        </p:txBody>
      </p:sp>
      <p:sp>
        <p:nvSpPr>
          <p:cNvPr id="21" name="Rectangle 2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51EA1F1-3941-42D4-9125-FB0534BB0FCD}"/>
              </a:ext>
            </a:extLst>
          </p:cNvPr>
          <p:cNvSpPr>
            <a:spLocks noGrp="1"/>
          </p:cNvSpPr>
          <p:nvPr>
            <p:ph idx="1"/>
          </p:nvPr>
        </p:nvSpPr>
        <p:spPr>
          <a:xfrm>
            <a:off x="3869268" y="864108"/>
            <a:ext cx="7315200" cy="5120640"/>
          </a:xfrm>
        </p:spPr>
        <p:txBody>
          <a:bodyPr>
            <a:normAutofit/>
          </a:bodyPr>
          <a:lstStyle/>
          <a:p>
            <a:r>
              <a:rPr lang="en-US" sz="2400" dirty="0" err="1"/>
              <a:t>Perdre</a:t>
            </a:r>
            <a:r>
              <a:rPr lang="en-US" sz="2400" dirty="0"/>
              <a:t> </a:t>
            </a:r>
            <a:r>
              <a:rPr lang="en-US" sz="2400" dirty="0" err="1"/>
              <a:t>ses</a:t>
            </a:r>
            <a:r>
              <a:rPr lang="en-US" sz="2400" dirty="0"/>
              <a:t> </a:t>
            </a:r>
            <a:r>
              <a:rPr lang="en-US" sz="2400" dirty="0" err="1"/>
              <a:t>membres</a:t>
            </a:r>
            <a:r>
              <a:rPr lang="en-US" sz="2400" dirty="0"/>
              <a:t> de </a:t>
            </a:r>
            <a:r>
              <a:rPr lang="en-US" sz="2400" dirty="0" err="1"/>
              <a:t>confiance</a:t>
            </a:r>
            <a:endParaRPr lang="en-US" sz="2400" dirty="0"/>
          </a:p>
          <a:p>
            <a:r>
              <a:rPr lang="en-US" sz="2400" dirty="0" err="1"/>
              <a:t>S’éloigner</a:t>
            </a:r>
            <a:r>
              <a:rPr lang="en-US" sz="2400" dirty="0"/>
              <a:t> du but primordial</a:t>
            </a:r>
          </a:p>
          <a:p>
            <a:r>
              <a:rPr lang="en-US" sz="2400" dirty="0" err="1"/>
              <a:t>Perdre</a:t>
            </a:r>
            <a:r>
              <a:rPr lang="en-US" sz="2400" dirty="0"/>
              <a:t> son </a:t>
            </a:r>
            <a:r>
              <a:rPr lang="en-US" sz="2400" dirty="0" err="1"/>
              <a:t>unité</a:t>
            </a:r>
            <a:endParaRPr lang="en-US" sz="2400" dirty="0"/>
          </a:p>
          <a:p>
            <a:r>
              <a:rPr lang="en-US" sz="2400" dirty="0" err="1"/>
              <a:t>Perdre</a:t>
            </a:r>
            <a:r>
              <a:rPr lang="en-US" sz="2400" dirty="0"/>
              <a:t>  </a:t>
            </a:r>
            <a:r>
              <a:rPr lang="en-US" sz="2400" dirty="0" err="1"/>
              <a:t>l’atmosphère</a:t>
            </a:r>
            <a:r>
              <a:rPr lang="en-US" sz="2400" dirty="0"/>
              <a:t> de </a:t>
            </a:r>
            <a:r>
              <a:rPr lang="en-US" sz="2400" dirty="0" err="1"/>
              <a:t>rétablissement</a:t>
            </a:r>
            <a:r>
              <a:rPr lang="en-US" sz="2400" dirty="0"/>
              <a:t> et de </a:t>
            </a:r>
            <a:r>
              <a:rPr lang="en-US" sz="2400" dirty="0" err="1"/>
              <a:t>sécurité</a:t>
            </a:r>
            <a:endParaRPr lang="en-US" sz="2400" dirty="0"/>
          </a:p>
        </p:txBody>
      </p:sp>
      <p:sp>
        <p:nvSpPr>
          <p:cNvPr id="23" name="Rectangle 2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6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CB75B9D-A47D-3548-9395-B2291C5149E1}"/>
              </a:ext>
            </a:extLst>
          </p:cNvPr>
          <p:cNvPicPr>
            <a:picLocks noChangeAspect="1"/>
          </p:cNvPicPr>
          <p:nvPr/>
        </p:nvPicPr>
        <p:blipFill rotWithShape="1">
          <a:blip r:embed="rId3"/>
          <a:srcRect t="8754" r="-1" b="5997"/>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668B2BFE-EC7C-7E4F-BE63-BDA9B9866171}"/>
              </a:ext>
            </a:extLst>
          </p:cNvPr>
          <p:cNvSpPr>
            <a:spLocks noGrp="1"/>
          </p:cNvSpPr>
          <p:nvPr>
            <p:ph type="title"/>
          </p:nvPr>
        </p:nvSpPr>
        <p:spPr>
          <a:xfrm>
            <a:off x="252919" y="1123837"/>
            <a:ext cx="2947482" cy="4601183"/>
          </a:xfrm>
        </p:spPr>
        <p:txBody>
          <a:bodyPr>
            <a:normAutofit/>
          </a:bodyPr>
          <a:lstStyle/>
          <a:p>
            <a:br>
              <a:rPr lang="fr-FR" dirty="0"/>
            </a:br>
            <a:r>
              <a:rPr lang="fr-FR" dirty="0"/>
              <a:t>Narcotiques Anonymes peut…</a:t>
            </a:r>
          </a:p>
        </p:txBody>
      </p:sp>
      <p:sp>
        <p:nvSpPr>
          <p:cNvPr id="21" name="Rectangle 2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151EA1F1-3941-42D4-9125-FB0534BB0FCD}"/>
              </a:ext>
            </a:extLst>
          </p:cNvPr>
          <p:cNvSpPr>
            <a:spLocks noGrp="1"/>
          </p:cNvSpPr>
          <p:nvPr>
            <p:ph idx="1"/>
          </p:nvPr>
        </p:nvSpPr>
        <p:spPr>
          <a:xfrm>
            <a:off x="3869268" y="864108"/>
            <a:ext cx="7315200" cy="5120640"/>
          </a:xfrm>
        </p:spPr>
        <p:txBody>
          <a:bodyPr>
            <a:normAutofit/>
          </a:bodyPr>
          <a:lstStyle/>
          <a:p>
            <a:r>
              <a:rPr lang="fr-CA" sz="2400" dirty="0"/>
              <a:t>Voir sa réputation être ternie</a:t>
            </a:r>
          </a:p>
          <a:p>
            <a:r>
              <a:rPr lang="fr-CA" sz="2400" dirty="0"/>
              <a:t>« Si la réputation de Narcotiques Anonymes est compromise aux yeux du public, la vie de certains dépendants est en danger. » </a:t>
            </a:r>
          </a:p>
          <a:p>
            <a:pPr marL="0" indent="0">
              <a:buNone/>
            </a:pPr>
            <a:r>
              <a:rPr lang="fr-CA" i="1" dirty="0"/>
              <a:t>Ça marche comment et pourquoi p.181</a:t>
            </a:r>
          </a:p>
        </p:txBody>
      </p:sp>
      <p:sp>
        <p:nvSpPr>
          <p:cNvPr id="23" name="Rectangle 2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40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3CB33BD3-0D1A-C945-90A8-64EE0E97B26B}"/>
              </a:ext>
            </a:extLst>
          </p:cNvPr>
          <p:cNvPicPr>
            <a:picLocks noChangeAspect="1"/>
          </p:cNvPicPr>
          <p:nvPr/>
        </p:nvPicPr>
        <p:blipFill rotWithShape="1">
          <a:blip r:embed="rId3">
            <a:alphaModFix amt="25000"/>
          </a:blip>
          <a:srcRect b="15414"/>
          <a:stretch/>
        </p:blipFill>
        <p:spPr>
          <a:xfrm>
            <a:off x="20" y="10"/>
            <a:ext cx="12191980" cy="6857990"/>
          </a:xfrm>
          <a:prstGeom prst="rect">
            <a:avLst/>
          </a:prstGeom>
        </p:spPr>
      </p:pic>
      <p:sp>
        <p:nvSpPr>
          <p:cNvPr id="3" name="Espace réservé du contenu 2">
            <a:extLst>
              <a:ext uri="{FF2B5EF4-FFF2-40B4-BE49-F238E27FC236}">
                <a16:creationId xmlns:a16="http://schemas.microsoft.com/office/drawing/2014/main" id="{E6E51E70-AFA8-1247-8377-5D13CFCA841B}"/>
              </a:ext>
            </a:extLst>
          </p:cNvPr>
          <p:cNvSpPr>
            <a:spLocks noGrp="1"/>
          </p:cNvSpPr>
          <p:nvPr>
            <p:ph idx="1"/>
          </p:nvPr>
        </p:nvSpPr>
        <p:spPr>
          <a:xfrm>
            <a:off x="1060704" y="822960"/>
            <a:ext cx="10123764" cy="5161788"/>
          </a:xfrm>
        </p:spPr>
        <p:txBody>
          <a:bodyPr>
            <a:normAutofit/>
          </a:bodyPr>
          <a:lstStyle/>
          <a:p>
            <a:pPr marL="0" indent="0">
              <a:buNone/>
            </a:pPr>
            <a:r>
              <a:rPr lang="fr-FR" sz="3200" dirty="0">
                <a:solidFill>
                  <a:schemeClr val="tx1"/>
                </a:solidFill>
              </a:rPr>
              <a:t>« Puisque la plupart des groupes ne sont pas directement reliés les uns aux autres, nous pourrions penser que ce qui se passe au cours d’une réunion n’a aucune incidence sur ceux qui n’y assistent pas. Mais si nous prenons en compte tous ceux qui peuvent être affectés par notre façon d’agir en tant que groupe, nous devons alors considérer les autres groupes, le dépendant encore à venir, le nouveau ou la nouvelle ainsi que le voisinage de nos réunions. »</a:t>
            </a:r>
          </a:p>
          <a:p>
            <a:pPr marL="0" indent="0">
              <a:buNone/>
            </a:pPr>
            <a:r>
              <a:rPr lang="fr-FR" i="1" dirty="0">
                <a:solidFill>
                  <a:schemeClr val="tx1"/>
                </a:solidFill>
              </a:rPr>
              <a:t>Ça marche comment et pourquoi p.179-180</a:t>
            </a:r>
          </a:p>
        </p:txBody>
      </p:sp>
    </p:spTree>
    <p:extLst>
      <p:ext uri="{BB962C8B-B14F-4D97-AF65-F5344CB8AC3E}">
        <p14:creationId xmlns:p14="http://schemas.microsoft.com/office/powerpoint/2010/main" val="121946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 name="Rectangle 30">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BFA4EE0C-3DB5-6545-8937-8E0127BADE50}"/>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err="1"/>
              <a:t>Troisième</a:t>
            </a:r>
            <a:r>
              <a:rPr lang="en-US" sz="5900" spc="-100" dirty="0"/>
              <a:t> </a:t>
            </a:r>
            <a:r>
              <a:rPr lang="en-US" sz="5900" spc="-100" dirty="0" err="1"/>
              <a:t>volet</a:t>
            </a:r>
            <a:r>
              <a:rPr lang="en-US" sz="5900" spc="-100" dirty="0"/>
              <a:t>: Intervention</a:t>
            </a:r>
          </a:p>
        </p:txBody>
      </p:sp>
      <p:pic>
        <p:nvPicPr>
          <p:cNvPr id="5" name="Espace réservé du contenu 4">
            <a:extLst>
              <a:ext uri="{FF2B5EF4-FFF2-40B4-BE49-F238E27FC236}">
                <a16:creationId xmlns:a16="http://schemas.microsoft.com/office/drawing/2014/main" id="{216FF12A-22D1-3440-B731-F41788BAA7DD}"/>
              </a:ext>
            </a:extLst>
          </p:cNvPr>
          <p:cNvPicPr>
            <a:picLocks noGrp="1" noChangeAspect="1"/>
          </p:cNvPicPr>
          <p:nvPr>
            <p:ph idx="1"/>
          </p:nvPr>
        </p:nvPicPr>
        <p:blipFill rotWithShape="1">
          <a:blip r:embed="rId3"/>
          <a:srcRect t="37311" r="-1" b="37612"/>
          <a:stretch/>
        </p:blipFill>
        <p:spPr>
          <a:xfrm>
            <a:off x="1069847" y="484632"/>
            <a:ext cx="10637520" cy="3556755"/>
          </a:xfrm>
          <a:prstGeom prst="rect">
            <a:avLst/>
          </a:prstGeom>
        </p:spPr>
      </p:pic>
    </p:spTree>
    <p:extLst>
      <p:ext uri="{BB962C8B-B14F-4D97-AF65-F5344CB8AC3E}">
        <p14:creationId xmlns:p14="http://schemas.microsoft.com/office/powerpoint/2010/main" val="3315605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637999BD-2E9F-404A-AFCB-4673E4733F82}"/>
              </a:ext>
            </a:extLst>
          </p:cNvPr>
          <p:cNvPicPr>
            <a:picLocks noGrp="1" noChangeAspect="1"/>
          </p:cNvPicPr>
          <p:nvPr>
            <p:ph idx="1"/>
          </p:nvPr>
        </p:nvPicPr>
        <p:blipFill>
          <a:blip r:embed="rId3"/>
          <a:stretch>
            <a:fillRect/>
          </a:stretch>
        </p:blipFill>
        <p:spPr>
          <a:xfrm>
            <a:off x="1237058" y="771434"/>
            <a:ext cx="9717885" cy="5271953"/>
          </a:xfrm>
          <a:prstGeom prst="rect">
            <a:avLst/>
          </a:prstGeom>
        </p:spPr>
      </p:pic>
      <p:sp>
        <p:nvSpPr>
          <p:cNvPr id="6" name="ZoneTexte 5">
            <a:extLst>
              <a:ext uri="{FF2B5EF4-FFF2-40B4-BE49-F238E27FC236}">
                <a16:creationId xmlns:a16="http://schemas.microsoft.com/office/drawing/2014/main" id="{AD4CD648-08A5-B44E-AB76-9904EC7CC5D5}"/>
              </a:ext>
            </a:extLst>
          </p:cNvPr>
          <p:cNvSpPr txBox="1"/>
          <p:nvPr/>
        </p:nvSpPr>
        <p:spPr>
          <a:xfrm>
            <a:off x="1237057" y="814612"/>
            <a:ext cx="5356248" cy="5170646"/>
          </a:xfrm>
          <a:prstGeom prst="rect">
            <a:avLst/>
          </a:prstGeom>
          <a:noFill/>
        </p:spPr>
        <p:txBody>
          <a:bodyPr wrap="square" rtlCol="0">
            <a:spAutoFit/>
          </a:bodyPr>
          <a:lstStyle/>
          <a:p>
            <a:r>
              <a:rPr lang="fr-FR" sz="2400" dirty="0">
                <a:solidFill>
                  <a:srgbClr val="53BBD2"/>
                </a:solidFill>
              </a:rPr>
              <a:t>« La </a:t>
            </a:r>
            <a:r>
              <a:rPr lang="fr-FR" sz="2400" dirty="0" err="1">
                <a:solidFill>
                  <a:srgbClr val="53BBD2"/>
                </a:solidFill>
              </a:rPr>
              <a:t>cinquième</a:t>
            </a:r>
            <a:r>
              <a:rPr lang="fr-FR" sz="2400" dirty="0">
                <a:solidFill>
                  <a:srgbClr val="53BBD2"/>
                </a:solidFill>
              </a:rPr>
              <a:t> tradition </a:t>
            </a:r>
            <a:r>
              <a:rPr lang="fr-FR" sz="2400" dirty="0" err="1">
                <a:solidFill>
                  <a:srgbClr val="53BBD2"/>
                </a:solidFill>
              </a:rPr>
              <a:t>confère</a:t>
            </a:r>
            <a:r>
              <a:rPr lang="fr-FR" sz="2400" dirty="0">
                <a:solidFill>
                  <a:srgbClr val="53BBD2"/>
                </a:solidFill>
              </a:rPr>
              <a:t> à nos groupes une grande </a:t>
            </a:r>
            <a:r>
              <a:rPr lang="fr-FR" sz="2400" dirty="0" err="1">
                <a:solidFill>
                  <a:srgbClr val="53BBD2"/>
                </a:solidFill>
              </a:rPr>
              <a:t>responsabilite</a:t>
            </a:r>
            <a:r>
              <a:rPr lang="fr-FR" sz="2400" dirty="0">
                <a:solidFill>
                  <a:srgbClr val="53BBD2"/>
                </a:solidFill>
              </a:rPr>
              <a:t>́ : celle de </a:t>
            </a:r>
            <a:r>
              <a:rPr lang="fr-FR" sz="2400" dirty="0" err="1">
                <a:solidFill>
                  <a:srgbClr val="53BBD2"/>
                </a:solidFill>
              </a:rPr>
              <a:t>préserver</a:t>
            </a:r>
            <a:r>
              <a:rPr lang="fr-FR" sz="2400" dirty="0">
                <a:solidFill>
                  <a:srgbClr val="53BBD2"/>
                </a:solidFill>
              </a:rPr>
              <a:t> notre but primordial. Chaque groupe a la </a:t>
            </a:r>
            <a:r>
              <a:rPr lang="fr-FR" sz="2400" dirty="0" err="1">
                <a:solidFill>
                  <a:srgbClr val="53BBD2"/>
                </a:solidFill>
              </a:rPr>
              <a:t>responsabilite</a:t>
            </a:r>
            <a:r>
              <a:rPr lang="fr-FR" sz="2400" dirty="0">
                <a:solidFill>
                  <a:srgbClr val="53BBD2"/>
                </a:solidFill>
              </a:rPr>
              <a:t>́ d’</a:t>
            </a:r>
            <a:r>
              <a:rPr lang="fr-FR" sz="2400" dirty="0" err="1">
                <a:solidFill>
                  <a:srgbClr val="53BBD2"/>
                </a:solidFill>
              </a:rPr>
              <a:t>être</a:t>
            </a:r>
            <a:r>
              <a:rPr lang="fr-FR" sz="2400" dirty="0">
                <a:solidFill>
                  <a:srgbClr val="53BBD2"/>
                </a:solidFill>
              </a:rPr>
              <a:t> le meilleur vecteur de transmission possible du message de NA. Laisser nos groupes s’</a:t>
            </a:r>
            <a:r>
              <a:rPr lang="fr-FR" sz="2400" dirty="0" err="1">
                <a:solidFill>
                  <a:srgbClr val="53BBD2"/>
                </a:solidFill>
              </a:rPr>
              <a:t>écarter</a:t>
            </a:r>
            <a:r>
              <a:rPr lang="fr-FR" sz="2400" dirty="0">
                <a:solidFill>
                  <a:srgbClr val="53BBD2"/>
                </a:solidFill>
              </a:rPr>
              <a:t> de notre but primordial risque de priver un </a:t>
            </a:r>
            <a:r>
              <a:rPr lang="fr-FR" sz="2400" dirty="0" err="1">
                <a:solidFill>
                  <a:srgbClr val="53BBD2"/>
                </a:solidFill>
              </a:rPr>
              <a:t>dépendant</a:t>
            </a:r>
            <a:r>
              <a:rPr lang="fr-FR" sz="2400" dirty="0">
                <a:solidFill>
                  <a:srgbClr val="53BBD2"/>
                </a:solidFill>
              </a:rPr>
              <a:t> de l’occasion d’entendre notre message d’espoir. Chaque membre a la </a:t>
            </a:r>
            <a:r>
              <a:rPr lang="fr-FR" sz="2400" dirty="0" err="1">
                <a:solidFill>
                  <a:srgbClr val="53BBD2"/>
                </a:solidFill>
              </a:rPr>
              <a:t>responsabilite</a:t>
            </a:r>
            <a:r>
              <a:rPr lang="fr-FR" sz="2400" dirty="0">
                <a:solidFill>
                  <a:srgbClr val="53BBD2"/>
                </a:solidFill>
              </a:rPr>
              <a:t>́ d’aider le groupe à rester concentré sur notre but primordial. » </a:t>
            </a:r>
          </a:p>
          <a:p>
            <a:r>
              <a:rPr lang="fr-FR" i="1" dirty="0">
                <a:solidFill>
                  <a:srgbClr val="53BBD2"/>
                </a:solidFill>
              </a:rPr>
              <a:t>Ça marche comment et pourquoi p.191 </a:t>
            </a:r>
          </a:p>
          <a:p>
            <a:endParaRPr lang="fr-FR" dirty="0"/>
          </a:p>
        </p:txBody>
      </p:sp>
    </p:spTree>
    <p:extLst>
      <p:ext uri="{BB962C8B-B14F-4D97-AF65-F5344CB8AC3E}">
        <p14:creationId xmlns:p14="http://schemas.microsoft.com/office/powerpoint/2010/main" val="4185176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a:extLst>
              <a:ext uri="{FF2B5EF4-FFF2-40B4-BE49-F238E27FC236}">
                <a16:creationId xmlns:a16="http://schemas.microsoft.com/office/drawing/2014/main" id="{E9EFC45B-E6C8-C346-91E9-7E53BFEB0E54}"/>
              </a:ext>
            </a:extLst>
          </p:cNvPr>
          <p:cNvPicPr>
            <a:picLocks noGrp="1" noChangeAspect="1"/>
          </p:cNvPicPr>
          <p:nvPr>
            <p:ph idx="1"/>
          </p:nvPr>
        </p:nvPicPr>
        <p:blipFill rotWithShape="1">
          <a:blip r:embed="rId3">
            <a:duotone>
              <a:schemeClr val="accent1">
                <a:shade val="45000"/>
                <a:satMod val="135000"/>
              </a:schemeClr>
              <a:prstClr val="white"/>
            </a:duotone>
          </a:blip>
          <a:srcRect t="14035" r="9092" b="1"/>
          <a:stretch/>
        </p:blipFill>
        <p:spPr>
          <a:xfrm>
            <a:off x="20" y="-1"/>
            <a:ext cx="12188932" cy="6858000"/>
          </a:xfrm>
          <a:prstGeom prst="rect">
            <a:avLst/>
          </a:prstGeom>
        </p:spPr>
      </p:pic>
      <p:sp>
        <p:nvSpPr>
          <p:cNvPr id="18" name="Rectangle 17">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78B77DD-CBAC-384C-A3A0-B769B5DE6B06}"/>
              </a:ext>
            </a:extLst>
          </p:cNvPr>
          <p:cNvSpPr>
            <a:spLocks noGrp="1"/>
          </p:cNvSpPr>
          <p:nvPr>
            <p:ph type="title"/>
          </p:nvPr>
        </p:nvSpPr>
        <p:spPr>
          <a:xfrm>
            <a:off x="643467" y="1298448"/>
            <a:ext cx="3832280" cy="3255264"/>
          </a:xfrm>
        </p:spPr>
        <p:txBody>
          <a:bodyPr vert="horz" lIns="91440" tIns="45720" rIns="91440" bIns="45720" rtlCol="0" anchor="b">
            <a:normAutofit/>
          </a:bodyPr>
          <a:lstStyle/>
          <a:p>
            <a:r>
              <a:rPr lang="en-US" sz="5000" spc="-100" dirty="0"/>
              <a:t>Que </a:t>
            </a:r>
            <a:r>
              <a:rPr lang="en-US" sz="5000" spc="-100" dirty="0" err="1"/>
              <a:t>puis</a:t>
            </a:r>
            <a:r>
              <a:rPr lang="en-US" sz="5000" spc="-100" dirty="0"/>
              <a:t>-je faire </a:t>
            </a:r>
            <a:r>
              <a:rPr lang="en-US" sz="5000" spc="-100" dirty="0" err="1"/>
              <a:t>en</a:t>
            </a:r>
            <a:r>
              <a:rPr lang="en-US" sz="5000" spc="-100" dirty="0"/>
              <a:t> </a:t>
            </a:r>
            <a:r>
              <a:rPr lang="en-US" sz="5000" spc="-100" dirty="0" err="1"/>
              <a:t>tant</a:t>
            </a:r>
            <a:r>
              <a:rPr lang="en-US" sz="5000" spc="-100" dirty="0"/>
              <a:t> que </a:t>
            </a:r>
            <a:r>
              <a:rPr lang="en-US" sz="5000" spc="-100" dirty="0" err="1"/>
              <a:t>membre</a:t>
            </a:r>
            <a:r>
              <a:rPr lang="en-US" sz="5000" spc="-100" dirty="0"/>
              <a:t> ? </a:t>
            </a:r>
          </a:p>
        </p:txBody>
      </p:sp>
      <p:sp>
        <p:nvSpPr>
          <p:cNvPr id="20" name="Rectangle 19">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26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EC17B-6AAA-B94C-A976-106F3738B8D0}"/>
              </a:ext>
            </a:extLst>
          </p:cNvPr>
          <p:cNvSpPr>
            <a:spLocks noGrp="1"/>
          </p:cNvSpPr>
          <p:nvPr>
            <p:ph type="title"/>
          </p:nvPr>
        </p:nvSpPr>
        <p:spPr>
          <a:xfrm>
            <a:off x="0" y="1123837"/>
            <a:ext cx="3400925" cy="4601183"/>
          </a:xfrm>
        </p:spPr>
        <p:txBody>
          <a:bodyPr>
            <a:normAutofit/>
          </a:bodyPr>
          <a:lstStyle/>
          <a:p>
            <a:pPr algn="ctr"/>
            <a:r>
              <a:rPr lang="fr-FR" dirty="0"/>
              <a:t>Tous les membres ont la responsabilité de maintenir une atmosphère de rétablissement lors d’une réunion</a:t>
            </a:r>
          </a:p>
        </p:txBody>
      </p:sp>
      <p:sp>
        <p:nvSpPr>
          <p:cNvPr id="3" name="Espace réservé du contenu 2">
            <a:extLst>
              <a:ext uri="{FF2B5EF4-FFF2-40B4-BE49-F238E27FC236}">
                <a16:creationId xmlns:a16="http://schemas.microsoft.com/office/drawing/2014/main" id="{5D439DA5-DE7C-3B49-9D7F-079172FF4C0D}"/>
              </a:ext>
            </a:extLst>
          </p:cNvPr>
          <p:cNvSpPr>
            <a:spLocks noGrp="1"/>
          </p:cNvSpPr>
          <p:nvPr>
            <p:ph idx="1"/>
          </p:nvPr>
        </p:nvSpPr>
        <p:spPr/>
        <p:txBody>
          <a:bodyPr/>
          <a:lstStyle/>
          <a:p>
            <a:r>
              <a:rPr lang="fr-FR" dirty="0"/>
              <a:t>Un membre témoin de comportements dérangeants à caractère sexuel ne devrait jamais intervenir seul. </a:t>
            </a:r>
          </a:p>
          <a:p>
            <a:r>
              <a:rPr lang="fr-FR" dirty="0"/>
              <a:t>Ces comportements dérangeants devraient être rapidement rapporter à la conscience de groupe de la réunion, qui pourra décider de la meilleure approche d’intervention. </a:t>
            </a:r>
          </a:p>
          <a:p>
            <a:r>
              <a:rPr lang="fr-FR" dirty="0"/>
              <a:t>Rappelons-nous que nous ne sommes pas qualifier pour juger qui mérite ou non de se rétablir. Notre responsabilité est de s’assurer de transmettre le message.</a:t>
            </a:r>
          </a:p>
        </p:txBody>
      </p:sp>
    </p:spTree>
    <p:extLst>
      <p:ext uri="{BB962C8B-B14F-4D97-AF65-F5344CB8AC3E}">
        <p14:creationId xmlns:p14="http://schemas.microsoft.com/office/powerpoint/2010/main" val="1017596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6499FA7-08C7-7B42-AB66-C507FE2D77AF}"/>
              </a:ext>
            </a:extLst>
          </p:cNvPr>
          <p:cNvPicPr>
            <a:picLocks noGrp="1" noChangeAspect="1"/>
          </p:cNvPicPr>
          <p:nvPr>
            <p:ph idx="1"/>
          </p:nvPr>
        </p:nvPicPr>
        <p:blipFill rotWithShape="1">
          <a:blip r:embed="rId3">
            <a:duotone>
              <a:schemeClr val="accent1">
                <a:shade val="45000"/>
                <a:satMod val="135000"/>
              </a:schemeClr>
              <a:prstClr val="white"/>
            </a:duotone>
          </a:blip>
          <a:srcRect t="11128" r="9092" b="12245"/>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C17D4B0D-5AB8-A846-956F-3DB716AB85F0}"/>
              </a:ext>
            </a:extLst>
          </p:cNvPr>
          <p:cNvSpPr>
            <a:spLocks noGrp="1"/>
          </p:cNvSpPr>
          <p:nvPr>
            <p:ph type="title"/>
          </p:nvPr>
        </p:nvSpPr>
        <p:spPr>
          <a:xfrm>
            <a:off x="192505" y="1298448"/>
            <a:ext cx="4449724" cy="3255264"/>
          </a:xfrm>
        </p:spPr>
        <p:txBody>
          <a:bodyPr vert="horz" lIns="91440" tIns="45720" rIns="91440" bIns="45720" rtlCol="0" anchor="b">
            <a:normAutofit fontScale="90000"/>
          </a:bodyPr>
          <a:lstStyle/>
          <a:p>
            <a:r>
              <a:rPr lang="en-US" sz="5000" spc="-100" dirty="0"/>
              <a:t>Que </a:t>
            </a:r>
            <a:r>
              <a:rPr lang="en-US" sz="5000" spc="-100" dirty="0" err="1"/>
              <a:t>pouvons</a:t>
            </a:r>
            <a:r>
              <a:rPr lang="en-US" sz="5000" spc="-100" dirty="0"/>
              <a:t>-nous faire </a:t>
            </a:r>
            <a:r>
              <a:rPr lang="en-US" sz="5000" spc="-100" dirty="0" err="1"/>
              <a:t>en</a:t>
            </a:r>
            <a:r>
              <a:rPr lang="en-US" sz="5000" spc="-100" dirty="0"/>
              <a:t> </a:t>
            </a:r>
            <a:r>
              <a:rPr lang="en-US" sz="5000" spc="-100" dirty="0" err="1"/>
              <a:t>tant</a:t>
            </a:r>
            <a:r>
              <a:rPr lang="en-US" sz="5000" spc="-100" dirty="0"/>
              <a:t> que conscience de </a:t>
            </a:r>
            <a:r>
              <a:rPr lang="en-US" sz="5000" spc="-100" dirty="0" err="1"/>
              <a:t>groupe</a:t>
            </a:r>
            <a:r>
              <a:rPr lang="en-US" sz="5000" spc="-100" dirty="0"/>
              <a:t>?</a:t>
            </a:r>
          </a:p>
        </p:txBody>
      </p:sp>
      <p:sp>
        <p:nvSpPr>
          <p:cNvPr id="18" name="Rectangle 1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8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5F34F-C43B-F14D-9B57-9708C8C4E942}"/>
              </a:ext>
            </a:extLst>
          </p:cNvPr>
          <p:cNvSpPr>
            <a:spLocks noGrp="1"/>
          </p:cNvSpPr>
          <p:nvPr>
            <p:ph type="title"/>
          </p:nvPr>
        </p:nvSpPr>
        <p:spPr>
          <a:xfrm>
            <a:off x="112296" y="1123837"/>
            <a:ext cx="3240504" cy="4601183"/>
          </a:xfrm>
        </p:spPr>
        <p:txBody>
          <a:bodyPr>
            <a:normAutofit fontScale="90000"/>
          </a:bodyPr>
          <a:lstStyle/>
          <a:p>
            <a:pPr algn="ctr"/>
            <a:r>
              <a:rPr lang="fr-FR" dirty="0"/>
              <a:t>Les membres d’une conscience de groupe devraient toujours être à l’affut des comportements qui mettent en péril l’atmosphère de rétablissement</a:t>
            </a:r>
          </a:p>
        </p:txBody>
      </p:sp>
      <p:sp>
        <p:nvSpPr>
          <p:cNvPr id="3" name="Espace réservé du contenu 2">
            <a:extLst>
              <a:ext uri="{FF2B5EF4-FFF2-40B4-BE49-F238E27FC236}">
                <a16:creationId xmlns:a16="http://schemas.microsoft.com/office/drawing/2014/main" id="{0DB7AB4C-3549-5E4D-A4F5-345D6BD72C51}"/>
              </a:ext>
            </a:extLst>
          </p:cNvPr>
          <p:cNvSpPr>
            <a:spLocks noGrp="1"/>
          </p:cNvSpPr>
          <p:nvPr>
            <p:ph idx="1"/>
          </p:nvPr>
        </p:nvSpPr>
        <p:spPr>
          <a:xfrm>
            <a:off x="3801978" y="994610"/>
            <a:ext cx="7334363" cy="5198685"/>
          </a:xfrm>
        </p:spPr>
        <p:txBody>
          <a:bodyPr>
            <a:normAutofit lnSpcReduction="10000"/>
          </a:bodyPr>
          <a:lstStyle/>
          <a:p>
            <a:r>
              <a:rPr lang="fr-FR" dirty="0"/>
              <a:t>Une conscience de groupe décide ensemble de la meilleure façon d’intervenir. </a:t>
            </a:r>
          </a:p>
          <a:p>
            <a:r>
              <a:rPr lang="fr-FR" dirty="0"/>
              <a:t>Il peut arriver que la conscience de groupe n’ait d’autres choix que d’entamer le dialogue avec le membre dont les comportements posent problème. Pour ce faire, il est fortement suggéré que ce soit 2-3 membres d’expérience qui aborde celui-ci. Nous voulons l’aider à prendre conscience des conséquences de ses comportements et trouver des solutions pour permettre à tous les membres de se sentir en sécurité pour se rétablir.</a:t>
            </a:r>
          </a:p>
          <a:p>
            <a:r>
              <a:rPr lang="fr-FR" dirty="0"/>
              <a:t>Nous recommandons que la conscience de groupe tienne un inventaire de ces interventions. </a:t>
            </a:r>
          </a:p>
          <a:p>
            <a:r>
              <a:rPr lang="fr-FR" dirty="0"/>
              <a:t>La conscience de groupe devrait toujours protéger les nouveaux et les nouvelles de ce qui pourrait affecter leur chance de se rétablir.</a:t>
            </a:r>
          </a:p>
          <a:p>
            <a:r>
              <a:rPr lang="fr-FR" dirty="0"/>
              <a:t>Les membres d’une conscience de groupe devraient avoir une écoute bienveillante envers le membre qui dénonce. Le but n’étant pas de juger de la réalité de la menace mais de l’aider à retrouver un sentiment de sécurité. </a:t>
            </a:r>
          </a:p>
          <a:p>
            <a:endParaRPr lang="fr-FR" dirty="0"/>
          </a:p>
        </p:txBody>
      </p:sp>
    </p:spTree>
    <p:extLst>
      <p:ext uri="{BB962C8B-B14F-4D97-AF65-F5344CB8AC3E}">
        <p14:creationId xmlns:p14="http://schemas.microsoft.com/office/powerpoint/2010/main" val="4196334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FC0E9161-FDD2-C14F-A50A-0081F3CB1B89}"/>
              </a:ext>
            </a:extLst>
          </p:cNvPr>
          <p:cNvSpPr>
            <a:spLocks noGrp="1"/>
          </p:cNvSpPr>
          <p:nvPr>
            <p:ph type="title"/>
          </p:nvPr>
        </p:nvSpPr>
        <p:spPr>
          <a:xfrm>
            <a:off x="5123692" y="1006940"/>
            <a:ext cx="7052486" cy="1255469"/>
          </a:xfrm>
        </p:spPr>
        <p:txBody>
          <a:bodyPr>
            <a:normAutofit fontScale="90000"/>
          </a:bodyPr>
          <a:lstStyle/>
          <a:p>
            <a:pPr algn="ctr"/>
            <a:r>
              <a:rPr lang="fr-FR" dirty="0"/>
              <a:t>Réflexion pour les serviteurs de confiance dans les hôpitaux et les institutions</a:t>
            </a:r>
          </a:p>
        </p:txBody>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 4">
            <a:extLst>
              <a:ext uri="{FF2B5EF4-FFF2-40B4-BE49-F238E27FC236}">
                <a16:creationId xmlns:a16="http://schemas.microsoft.com/office/drawing/2014/main" id="{BD786E72-B9B6-F048-99E7-854D4C0374B2}"/>
              </a:ext>
            </a:extLst>
          </p:cNvPr>
          <p:cNvPicPr>
            <a:picLocks noChangeAspect="1"/>
          </p:cNvPicPr>
          <p:nvPr/>
        </p:nvPicPr>
        <p:blipFill rotWithShape="1">
          <a:blip r:embed="rId3"/>
          <a:srcRect l="210" t="31157" r="49968" b="47687"/>
          <a:stretch/>
        </p:blipFill>
        <p:spPr>
          <a:xfrm>
            <a:off x="977769" y="2292865"/>
            <a:ext cx="2844368" cy="1381667"/>
          </a:xfrm>
          <a:prstGeom prst="rect">
            <a:avLst/>
          </a:prstGeom>
        </p:spPr>
      </p:pic>
      <p:sp>
        <p:nvSpPr>
          <p:cNvPr id="3" name="Espace réservé du contenu 2">
            <a:extLst>
              <a:ext uri="{FF2B5EF4-FFF2-40B4-BE49-F238E27FC236}">
                <a16:creationId xmlns:a16="http://schemas.microsoft.com/office/drawing/2014/main" id="{43001B2F-6267-FB4B-8AF6-21E776EDA85D}"/>
              </a:ext>
            </a:extLst>
          </p:cNvPr>
          <p:cNvSpPr>
            <a:spLocks noGrp="1"/>
          </p:cNvSpPr>
          <p:nvPr>
            <p:ph idx="1"/>
          </p:nvPr>
        </p:nvSpPr>
        <p:spPr>
          <a:xfrm>
            <a:off x="5451644" y="2510395"/>
            <a:ext cx="6451109" cy="3274586"/>
          </a:xfrm>
        </p:spPr>
        <p:txBody>
          <a:bodyPr anchor="t">
            <a:normAutofit fontScale="85000" lnSpcReduction="20000"/>
          </a:bodyPr>
          <a:lstStyle/>
          <a:p>
            <a:r>
              <a:rPr lang="fr-CA" sz="2100" dirty="0">
                <a:solidFill>
                  <a:srgbClr val="FFFFFF"/>
                </a:solidFill>
              </a:rPr>
              <a:t>Suis-je conscient qu’en tant que serviteur de confiance, je peux être perçu comme étant en position d’autorité/supériorité par les nouveaux membres plus vulnérables? </a:t>
            </a:r>
          </a:p>
          <a:p>
            <a:endParaRPr lang="fr-CA" sz="2100" dirty="0">
              <a:solidFill>
                <a:srgbClr val="FFFFFF"/>
              </a:solidFill>
            </a:endParaRPr>
          </a:p>
          <a:p>
            <a:r>
              <a:rPr lang="fr-CA" sz="2100" dirty="0">
                <a:solidFill>
                  <a:srgbClr val="FFFFFF"/>
                </a:solidFill>
              </a:rPr>
              <a:t>Est-ce que je comprends que peu importe ce que les membres de ces institutions éprouvent comme sentiment ou désir, ils sont en situation de VULNÉRABILITÉ et ce, en tout temps?</a:t>
            </a:r>
          </a:p>
          <a:p>
            <a:pPr marL="0" indent="0">
              <a:buNone/>
            </a:pPr>
            <a:endParaRPr lang="fr-CA" sz="2100" dirty="0">
              <a:solidFill>
                <a:srgbClr val="FFFFFF"/>
              </a:solidFill>
            </a:endParaRPr>
          </a:p>
          <a:p>
            <a:r>
              <a:rPr lang="fr-CA" sz="2100" dirty="0">
                <a:solidFill>
                  <a:srgbClr val="FFFFFF"/>
                </a:solidFill>
              </a:rPr>
              <a:t>Est-ce que je comprends que c’est mon devoir de protéger ces membres et non de profiter de ce déséquilibre ainsi que de mon influence pour développer des relations affectives et/ou sexuelles?</a:t>
            </a:r>
          </a:p>
          <a:p>
            <a:endParaRPr lang="fr-FR" sz="1700" dirty="0">
              <a:solidFill>
                <a:srgbClr val="FFFFFF"/>
              </a:solidFill>
            </a:endParaRPr>
          </a:p>
        </p:txBody>
      </p:sp>
      <p:cxnSp>
        <p:nvCxnSpPr>
          <p:cNvPr id="7" name="Connecteur droit 6">
            <a:extLst>
              <a:ext uri="{FF2B5EF4-FFF2-40B4-BE49-F238E27FC236}">
                <a16:creationId xmlns:a16="http://schemas.microsoft.com/office/drawing/2014/main" id="{9DA13E58-63A2-BE4B-BCFA-30890C74345E}"/>
              </a:ext>
            </a:extLst>
          </p:cNvPr>
          <p:cNvCxnSpPr>
            <a:cxnSpLocks/>
          </p:cNvCxnSpPr>
          <p:nvPr/>
        </p:nvCxnSpPr>
        <p:spPr>
          <a:xfrm>
            <a:off x="5871411" y="2205471"/>
            <a:ext cx="545431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33605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space réservé du contenu 10">
            <a:extLst>
              <a:ext uri="{FF2B5EF4-FFF2-40B4-BE49-F238E27FC236}">
                <a16:creationId xmlns:a16="http://schemas.microsoft.com/office/drawing/2014/main" id="{499EEE22-38F4-B543-B529-273C08B6514D}"/>
              </a:ext>
            </a:extLst>
          </p:cNvPr>
          <p:cNvPicPr>
            <a:picLocks noChangeAspect="1"/>
          </p:cNvPicPr>
          <p:nvPr/>
        </p:nvPicPr>
        <p:blipFill rotWithShape="1">
          <a:blip r:embed="rId3">
            <a:alphaModFix amt="25000"/>
          </a:blip>
          <a:srcRect t="8764" b="6009"/>
          <a:stretch/>
        </p:blipFill>
        <p:spPr>
          <a:xfrm>
            <a:off x="20" y="10"/>
            <a:ext cx="12191980" cy="6857990"/>
          </a:xfrm>
          <a:prstGeom prst="rect">
            <a:avLst/>
          </a:prstGeom>
        </p:spPr>
      </p:pic>
      <p:sp>
        <p:nvSpPr>
          <p:cNvPr id="2" name="Titre 1">
            <a:extLst>
              <a:ext uri="{FF2B5EF4-FFF2-40B4-BE49-F238E27FC236}">
                <a16:creationId xmlns:a16="http://schemas.microsoft.com/office/drawing/2014/main" id="{8681BA60-C6ED-A648-BA49-C2426BABC725}"/>
              </a:ext>
            </a:extLst>
          </p:cNvPr>
          <p:cNvSpPr>
            <a:spLocks noGrp="1"/>
          </p:cNvSpPr>
          <p:nvPr>
            <p:ph type="title"/>
          </p:nvPr>
        </p:nvSpPr>
        <p:spPr>
          <a:xfrm>
            <a:off x="252918" y="1123837"/>
            <a:ext cx="3276095" cy="4601183"/>
          </a:xfrm>
        </p:spPr>
        <p:txBody>
          <a:bodyPr>
            <a:normAutofit/>
          </a:bodyPr>
          <a:lstStyle/>
          <a:p>
            <a:r>
              <a:rPr lang="fr-FR" dirty="0">
                <a:solidFill>
                  <a:schemeClr val="tx1"/>
                </a:solidFill>
              </a:rPr>
              <a:t>Qu’est-ce qu’une atmosphère de rétablissement ?</a:t>
            </a:r>
          </a:p>
        </p:txBody>
      </p:sp>
      <p:sp>
        <p:nvSpPr>
          <p:cNvPr id="12" name="ZoneTexte 11">
            <a:extLst>
              <a:ext uri="{FF2B5EF4-FFF2-40B4-BE49-F238E27FC236}">
                <a16:creationId xmlns:a16="http://schemas.microsoft.com/office/drawing/2014/main" id="{4C4C40EA-E127-2E4F-8952-1BC8B147CC9D}"/>
              </a:ext>
            </a:extLst>
          </p:cNvPr>
          <p:cNvSpPr txBox="1"/>
          <p:nvPr/>
        </p:nvSpPr>
        <p:spPr>
          <a:xfrm>
            <a:off x="4393822" y="1316736"/>
            <a:ext cx="1176925" cy="369332"/>
          </a:xfrm>
          <a:prstGeom prst="rect">
            <a:avLst/>
          </a:prstGeom>
          <a:noFill/>
        </p:spPr>
        <p:txBody>
          <a:bodyPr wrap="none" rtlCol="0">
            <a:spAutoFit/>
          </a:bodyPr>
          <a:lstStyle/>
          <a:p>
            <a:r>
              <a:rPr lang="fr-FR" dirty="0"/>
              <a:t>SÉCURITÉ</a:t>
            </a:r>
          </a:p>
        </p:txBody>
      </p:sp>
      <p:sp>
        <p:nvSpPr>
          <p:cNvPr id="14" name="ZoneTexte 13">
            <a:extLst>
              <a:ext uri="{FF2B5EF4-FFF2-40B4-BE49-F238E27FC236}">
                <a16:creationId xmlns:a16="http://schemas.microsoft.com/office/drawing/2014/main" id="{D1A6FA60-BC3A-7941-9EB6-4ECB8C109AEE}"/>
              </a:ext>
            </a:extLst>
          </p:cNvPr>
          <p:cNvSpPr txBox="1"/>
          <p:nvPr/>
        </p:nvSpPr>
        <p:spPr>
          <a:xfrm>
            <a:off x="5815584" y="2340864"/>
            <a:ext cx="1120243" cy="369332"/>
          </a:xfrm>
          <a:prstGeom prst="rect">
            <a:avLst/>
          </a:prstGeom>
          <a:noFill/>
        </p:spPr>
        <p:txBody>
          <a:bodyPr wrap="none" rtlCol="0">
            <a:spAutoFit/>
          </a:bodyPr>
          <a:lstStyle/>
          <a:p>
            <a:r>
              <a:rPr lang="fr-FR" dirty="0"/>
              <a:t>PARTAGE</a:t>
            </a:r>
          </a:p>
        </p:txBody>
      </p:sp>
      <p:sp>
        <p:nvSpPr>
          <p:cNvPr id="17" name="ZoneTexte 16">
            <a:extLst>
              <a:ext uri="{FF2B5EF4-FFF2-40B4-BE49-F238E27FC236}">
                <a16:creationId xmlns:a16="http://schemas.microsoft.com/office/drawing/2014/main" id="{B6B57F34-61E9-1F42-B85E-F1AE8C416164}"/>
              </a:ext>
            </a:extLst>
          </p:cNvPr>
          <p:cNvSpPr txBox="1"/>
          <p:nvPr/>
        </p:nvSpPr>
        <p:spPr>
          <a:xfrm>
            <a:off x="7706477" y="1362456"/>
            <a:ext cx="1913024" cy="369332"/>
          </a:xfrm>
          <a:prstGeom prst="rect">
            <a:avLst/>
          </a:prstGeom>
          <a:noFill/>
        </p:spPr>
        <p:txBody>
          <a:bodyPr wrap="none" rtlCol="0">
            <a:spAutoFit/>
          </a:bodyPr>
          <a:lstStyle/>
          <a:p>
            <a:r>
              <a:rPr lang="fr-FR" dirty="0"/>
              <a:t>SANS JUGEMENT</a:t>
            </a:r>
          </a:p>
        </p:txBody>
      </p:sp>
      <p:sp>
        <p:nvSpPr>
          <p:cNvPr id="22" name="ZoneTexte 21">
            <a:extLst>
              <a:ext uri="{FF2B5EF4-FFF2-40B4-BE49-F238E27FC236}">
                <a16:creationId xmlns:a16="http://schemas.microsoft.com/office/drawing/2014/main" id="{A8F486F6-3892-7044-80B2-675CCD18651D}"/>
              </a:ext>
            </a:extLst>
          </p:cNvPr>
          <p:cNvSpPr txBox="1"/>
          <p:nvPr/>
        </p:nvSpPr>
        <p:spPr>
          <a:xfrm>
            <a:off x="6935827" y="3621024"/>
            <a:ext cx="1026243" cy="369332"/>
          </a:xfrm>
          <a:prstGeom prst="rect">
            <a:avLst/>
          </a:prstGeom>
          <a:noFill/>
        </p:spPr>
        <p:txBody>
          <a:bodyPr wrap="none" rtlCol="0">
            <a:spAutoFit/>
          </a:bodyPr>
          <a:lstStyle/>
          <a:p>
            <a:r>
              <a:rPr lang="fr-FR" dirty="0"/>
              <a:t>ÉCOUTE</a:t>
            </a:r>
          </a:p>
        </p:txBody>
      </p:sp>
      <p:sp>
        <p:nvSpPr>
          <p:cNvPr id="23" name="ZoneTexte 22">
            <a:extLst>
              <a:ext uri="{FF2B5EF4-FFF2-40B4-BE49-F238E27FC236}">
                <a16:creationId xmlns:a16="http://schemas.microsoft.com/office/drawing/2014/main" id="{C1159818-87BA-3447-B176-7EDCBE75008E}"/>
              </a:ext>
            </a:extLst>
          </p:cNvPr>
          <p:cNvSpPr txBox="1"/>
          <p:nvPr/>
        </p:nvSpPr>
        <p:spPr>
          <a:xfrm>
            <a:off x="9071113" y="2892290"/>
            <a:ext cx="1096775" cy="369332"/>
          </a:xfrm>
          <a:prstGeom prst="rect">
            <a:avLst/>
          </a:prstGeom>
          <a:noFill/>
        </p:spPr>
        <p:txBody>
          <a:bodyPr wrap="none" rtlCol="0">
            <a:spAutoFit/>
          </a:bodyPr>
          <a:lstStyle/>
          <a:p>
            <a:r>
              <a:rPr lang="fr-FR" dirty="0"/>
              <a:t>RESPECT</a:t>
            </a:r>
          </a:p>
        </p:txBody>
      </p:sp>
      <p:sp>
        <p:nvSpPr>
          <p:cNvPr id="25" name="ZoneTexte 24">
            <a:extLst>
              <a:ext uri="{FF2B5EF4-FFF2-40B4-BE49-F238E27FC236}">
                <a16:creationId xmlns:a16="http://schemas.microsoft.com/office/drawing/2014/main" id="{28E4717F-DEF6-A14C-BE7B-E9EC82676EB2}"/>
              </a:ext>
            </a:extLst>
          </p:cNvPr>
          <p:cNvSpPr txBox="1"/>
          <p:nvPr/>
        </p:nvSpPr>
        <p:spPr>
          <a:xfrm>
            <a:off x="4846320" y="4517136"/>
            <a:ext cx="1408206" cy="369332"/>
          </a:xfrm>
          <a:prstGeom prst="rect">
            <a:avLst/>
          </a:prstGeom>
          <a:noFill/>
        </p:spPr>
        <p:txBody>
          <a:bodyPr wrap="none" rtlCol="0">
            <a:spAutoFit/>
          </a:bodyPr>
          <a:lstStyle/>
          <a:p>
            <a:r>
              <a:rPr lang="fr-FR" dirty="0"/>
              <a:t>ANONYMAT</a:t>
            </a:r>
          </a:p>
        </p:txBody>
      </p:sp>
    </p:spTree>
    <p:extLst>
      <p:ext uri="{BB962C8B-B14F-4D97-AF65-F5344CB8AC3E}">
        <p14:creationId xmlns:p14="http://schemas.microsoft.com/office/powerpoint/2010/main" val="4180835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strVal val="#ppt_w*0.70"/>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Effect transition="in" filter="fade">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strVal val="#ppt_w*0.70"/>
                                          </p:val>
                                        </p:tav>
                                        <p:tav tm="100000">
                                          <p:val>
                                            <p:strVal val="#ppt_w"/>
                                          </p:val>
                                        </p:tav>
                                      </p:tavLst>
                                    </p:anim>
                                    <p:anim calcmode="lin" valueType="num">
                                      <p:cBhvr>
                                        <p:cTn id="41" dur="1000" fill="hold"/>
                                        <p:tgtEl>
                                          <p:spTgt spid="25"/>
                                        </p:tgtEl>
                                        <p:attrNameLst>
                                          <p:attrName>ppt_h</p:attrName>
                                        </p:attrNameLst>
                                      </p:cBhvr>
                                      <p:tavLst>
                                        <p:tav tm="0">
                                          <p:val>
                                            <p:strVal val="#ppt_h"/>
                                          </p:val>
                                        </p:tav>
                                        <p:tav tm="100000">
                                          <p:val>
                                            <p:strVal val="#ppt_h"/>
                                          </p:val>
                                        </p:tav>
                                      </p:tavLst>
                                    </p:anim>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2000" fill="hold"/>
                                        <p:tgtEl>
                                          <p:spTgt spid="12"/>
                                        </p:tgtEl>
                                        <p:attrNameLst>
                                          <p:attrName>ppt_w</p:attrName>
                                        </p:attrNameLst>
                                      </p:cBhvr>
                                      <p:tavLst>
                                        <p:tav tm="0">
                                          <p:val>
                                            <p:strVal val="#ppt_w*0.70"/>
                                          </p:val>
                                        </p:tav>
                                        <p:tav tm="100000">
                                          <p:val>
                                            <p:strVal val="#ppt_w"/>
                                          </p:val>
                                        </p:tav>
                                      </p:tavLst>
                                    </p:anim>
                                    <p:anim calcmode="lin" valueType="num">
                                      <p:cBhvr>
                                        <p:cTn id="48" dur="2000" fill="hold"/>
                                        <p:tgtEl>
                                          <p:spTgt spid="12"/>
                                        </p:tgtEl>
                                        <p:attrNameLst>
                                          <p:attrName>ppt_h</p:attrName>
                                        </p:attrNameLst>
                                      </p:cBhvr>
                                      <p:tavLst>
                                        <p:tav tm="0">
                                          <p:val>
                                            <p:strVal val="#ppt_h"/>
                                          </p:val>
                                        </p:tav>
                                        <p:tav tm="100000">
                                          <p:val>
                                            <p:strVal val="#ppt_h"/>
                                          </p:val>
                                        </p:tav>
                                      </p:tavLst>
                                    </p:anim>
                                    <p:animEffect transition="in" filter="fade">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7"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2">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E4856BC-DE62-DD4E-9A3B-699B41A884AE}"/>
              </a:ext>
            </a:extLst>
          </p:cNvPr>
          <p:cNvPicPr>
            <a:picLocks noChangeAspect="1"/>
          </p:cNvPicPr>
          <p:nvPr/>
        </p:nvPicPr>
        <p:blipFill rotWithShape="1">
          <a:blip r:embed="rId3">
            <a:alphaModFix amt="25000"/>
          </a:blip>
          <a:srcRect t="1789" b="13942"/>
          <a:stretch/>
        </p:blipFill>
        <p:spPr>
          <a:xfrm>
            <a:off x="20" y="10"/>
            <a:ext cx="12191980" cy="6857990"/>
          </a:xfrm>
          <a:prstGeom prst="rect">
            <a:avLst/>
          </a:prstGeom>
        </p:spPr>
      </p:pic>
      <p:sp>
        <p:nvSpPr>
          <p:cNvPr id="2" name="Titre 1">
            <a:extLst>
              <a:ext uri="{FF2B5EF4-FFF2-40B4-BE49-F238E27FC236}">
                <a16:creationId xmlns:a16="http://schemas.microsoft.com/office/drawing/2014/main" id="{EC06D750-96D9-6840-A8BA-A954224440FE}"/>
              </a:ext>
            </a:extLst>
          </p:cNvPr>
          <p:cNvSpPr>
            <a:spLocks noGrp="1"/>
          </p:cNvSpPr>
          <p:nvPr>
            <p:ph type="title"/>
          </p:nvPr>
        </p:nvSpPr>
        <p:spPr>
          <a:xfrm>
            <a:off x="925445" y="3093447"/>
            <a:ext cx="1999215" cy="671096"/>
          </a:xfrm>
        </p:spPr>
        <p:txBody>
          <a:bodyPr>
            <a:normAutofit/>
          </a:bodyPr>
          <a:lstStyle/>
          <a:p>
            <a:r>
              <a:rPr lang="fr-FR" sz="2800" dirty="0">
                <a:solidFill>
                  <a:schemeClr val="tx1"/>
                </a:solidFill>
              </a:rPr>
              <a:t>Suggestions </a:t>
            </a:r>
          </a:p>
        </p:txBody>
      </p:sp>
      <p:sp>
        <p:nvSpPr>
          <p:cNvPr id="3" name="Espace réservé du contenu 2">
            <a:extLst>
              <a:ext uri="{FF2B5EF4-FFF2-40B4-BE49-F238E27FC236}">
                <a16:creationId xmlns:a16="http://schemas.microsoft.com/office/drawing/2014/main" id="{60CF93A9-7B89-C645-8128-3290EC76D573}"/>
              </a:ext>
            </a:extLst>
          </p:cNvPr>
          <p:cNvSpPr>
            <a:spLocks noGrp="1"/>
          </p:cNvSpPr>
          <p:nvPr>
            <p:ph idx="1"/>
          </p:nvPr>
        </p:nvSpPr>
        <p:spPr>
          <a:xfrm>
            <a:off x="3850105" y="0"/>
            <a:ext cx="8341875" cy="6857990"/>
          </a:xfrm>
        </p:spPr>
        <p:txBody>
          <a:bodyPr>
            <a:normAutofit/>
          </a:bodyPr>
          <a:lstStyle/>
          <a:p>
            <a:r>
              <a:rPr lang="fr-FR" sz="2400" dirty="0">
                <a:solidFill>
                  <a:schemeClr val="tx1"/>
                </a:solidFill>
              </a:rPr>
              <a:t>Nous suggérons aux groupes d’intégrer une mention dans l’intervention du secrétaire (voir </a:t>
            </a:r>
            <a:r>
              <a:rPr lang="fr-FR" sz="2400" dirty="0" err="1">
                <a:solidFill>
                  <a:schemeClr val="tx1"/>
                </a:solidFill>
              </a:rPr>
              <a:t>safety</a:t>
            </a:r>
            <a:r>
              <a:rPr lang="fr-FR" sz="2400" dirty="0">
                <a:solidFill>
                  <a:schemeClr val="tx1"/>
                </a:solidFill>
              </a:rPr>
              <a:t> </a:t>
            </a:r>
            <a:r>
              <a:rPr lang="fr-FR" sz="2400" dirty="0" err="1">
                <a:solidFill>
                  <a:schemeClr val="tx1"/>
                </a:solidFill>
              </a:rPr>
              <a:t>statement</a:t>
            </a:r>
            <a:r>
              <a:rPr lang="fr-FR" sz="2400" dirty="0">
                <a:solidFill>
                  <a:schemeClr val="tx1"/>
                </a:solidFill>
              </a:rPr>
              <a:t> aux deux prochaines diapo)</a:t>
            </a:r>
          </a:p>
          <a:p>
            <a:r>
              <a:rPr lang="fr-FR" sz="2400" dirty="0">
                <a:solidFill>
                  <a:schemeClr val="tx1"/>
                </a:solidFill>
              </a:rPr>
              <a:t>Nous suggérons aux groupes d’ajouter à leurs lignes de conduite, les comportements qui ne sont pas tolérés lors des réunion et y décrire la manière d’intervenir.</a:t>
            </a:r>
          </a:p>
          <a:p>
            <a:r>
              <a:rPr lang="fr-FR" sz="2400" dirty="0">
                <a:solidFill>
                  <a:schemeClr val="tx1"/>
                </a:solidFill>
              </a:rPr>
              <a:t>Nous suggérons aux groupes et au CSL de tenir un inventaire des interventions.</a:t>
            </a:r>
          </a:p>
          <a:p>
            <a:r>
              <a:rPr lang="fr-FR" sz="2400" dirty="0">
                <a:solidFill>
                  <a:schemeClr val="tx1"/>
                </a:solidFill>
              </a:rPr>
              <a:t>Nous suggérons aux sous-comité H&amp;I locaux et au SCRHI d’ajouter les questions de la diapositive précédente à leur processus d’élection ou lors de leur formation.</a:t>
            </a:r>
          </a:p>
          <a:p>
            <a:r>
              <a:rPr lang="fr-FR" sz="2400" dirty="0">
                <a:solidFill>
                  <a:schemeClr val="tx1"/>
                </a:solidFill>
              </a:rPr>
              <a:t>Nous suggérons la création d’une affichette ou d’un dépliant pour les groupes. </a:t>
            </a:r>
          </a:p>
          <a:p>
            <a:r>
              <a:rPr lang="fr-FR" sz="2400" dirty="0">
                <a:solidFill>
                  <a:schemeClr val="tx1"/>
                </a:solidFill>
              </a:rPr>
              <a:t>Parler ouvertement de ce sujet demeure le meilleur outil. Cela permet au plus de membres possibles de prendre conscience de cette problématique. </a:t>
            </a:r>
          </a:p>
        </p:txBody>
      </p:sp>
    </p:spTree>
    <p:extLst>
      <p:ext uri="{BB962C8B-B14F-4D97-AF65-F5344CB8AC3E}">
        <p14:creationId xmlns:p14="http://schemas.microsoft.com/office/powerpoint/2010/main" val="3008465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38EF361-90B4-454A-8834-E9D73F5E1D99}"/>
              </a:ext>
            </a:extLst>
          </p:cNvPr>
          <p:cNvSpPr>
            <a:spLocks noGrp="1"/>
          </p:cNvSpPr>
          <p:nvPr>
            <p:ph type="title"/>
          </p:nvPr>
        </p:nvSpPr>
        <p:spPr>
          <a:xfrm>
            <a:off x="494260" y="1683144"/>
            <a:ext cx="2774922" cy="3491712"/>
          </a:xfrm>
        </p:spPr>
        <p:txBody>
          <a:bodyPr>
            <a:normAutofit fontScale="90000"/>
          </a:bodyPr>
          <a:lstStyle/>
          <a:p>
            <a:r>
              <a:rPr lang="fr-FR" sz="3200" dirty="0" err="1"/>
              <a:t>Safety</a:t>
            </a:r>
            <a:r>
              <a:rPr lang="fr-FR" sz="3200" dirty="0"/>
              <a:t> </a:t>
            </a:r>
            <a:r>
              <a:rPr lang="fr-FR" sz="3200" dirty="0" err="1"/>
              <a:t>Statement</a:t>
            </a:r>
            <a:br>
              <a:rPr lang="fr-FR" sz="2300" dirty="0"/>
            </a:br>
            <a:r>
              <a:rPr lang="fr-FR" sz="2300" dirty="0" err="1"/>
              <a:t>adapted</a:t>
            </a:r>
            <a:r>
              <a:rPr lang="fr-FR" sz="2300" dirty="0"/>
              <a:t> </a:t>
            </a:r>
            <a:r>
              <a:rPr lang="fr-FR" sz="2300" dirty="0" err="1"/>
              <a:t>from</a:t>
            </a:r>
            <a:r>
              <a:rPr lang="fr-FR" sz="2300" dirty="0"/>
              <a:t> IP#29: An introduction to NA Meetings</a:t>
            </a:r>
            <a:br>
              <a:rPr lang="fr-FR" sz="2300" dirty="0"/>
            </a:br>
            <a:br>
              <a:rPr lang="fr-FR" sz="2300" dirty="0"/>
            </a:br>
            <a:br>
              <a:rPr lang="fr-FR" sz="2300" dirty="0"/>
            </a:br>
            <a:r>
              <a:rPr lang="fr-FR" sz="2300" dirty="0"/>
              <a:t>Bergen Area Service </a:t>
            </a:r>
            <a:r>
              <a:rPr lang="fr-FR" sz="2300" dirty="0" err="1"/>
              <a:t>Committee</a:t>
            </a:r>
            <a:r>
              <a:rPr lang="fr-FR" sz="2300" dirty="0"/>
              <a:t> </a:t>
            </a:r>
            <a:r>
              <a:rPr lang="fr-FR" sz="2300" dirty="0" err="1"/>
              <a:t>Fellowship</a:t>
            </a:r>
            <a:r>
              <a:rPr lang="fr-FR" sz="2300" dirty="0"/>
              <a:t> </a:t>
            </a:r>
            <a:r>
              <a:rPr lang="fr-FR" sz="2300" dirty="0" err="1"/>
              <a:t>Development</a:t>
            </a:r>
            <a:endParaRPr lang="fr-FR" sz="2300" dirty="0"/>
          </a:p>
        </p:txBody>
      </p:sp>
      <p:sp>
        <p:nvSpPr>
          <p:cNvPr id="3" name="Espace réservé du contenu 2">
            <a:extLst>
              <a:ext uri="{FF2B5EF4-FFF2-40B4-BE49-F238E27FC236}">
                <a16:creationId xmlns:a16="http://schemas.microsoft.com/office/drawing/2014/main" id="{589D12D9-E497-4B45-87AB-9373170A3D4C}"/>
              </a:ext>
            </a:extLst>
          </p:cNvPr>
          <p:cNvSpPr>
            <a:spLocks noGrp="1"/>
          </p:cNvSpPr>
          <p:nvPr>
            <p:ph idx="1"/>
          </p:nvPr>
        </p:nvSpPr>
        <p:spPr>
          <a:xfrm>
            <a:off x="4361606" y="1683143"/>
            <a:ext cx="6627377" cy="3491713"/>
          </a:xfrm>
        </p:spPr>
        <p:txBody>
          <a:bodyPr>
            <a:normAutofit fontScale="92500" lnSpcReduction="10000"/>
          </a:bodyPr>
          <a:lstStyle/>
          <a:p>
            <a:pPr marL="0" indent="0" fontAlgn="base">
              <a:buNone/>
            </a:pPr>
            <a:r>
              <a:rPr lang="en-US" b="1" dirty="0"/>
              <a:t>We strongly discourage any harassment, threats, or</a:t>
            </a:r>
            <a:r>
              <a:rPr lang="en-US" dirty="0"/>
              <a:t>​</a:t>
            </a:r>
          </a:p>
          <a:p>
            <a:pPr marL="0" indent="0" fontAlgn="base">
              <a:buNone/>
            </a:pPr>
            <a:r>
              <a:rPr lang="en-US" b="1" dirty="0"/>
              <a:t>disturbing behavior before, during, and after our meetings.</a:t>
            </a:r>
            <a:r>
              <a:rPr lang="en-US" dirty="0"/>
              <a:t>​</a:t>
            </a:r>
          </a:p>
          <a:p>
            <a:pPr marL="0" indent="0" fontAlgn="base">
              <a:buNone/>
            </a:pPr>
            <a:r>
              <a:rPr lang="en-US" b="1" dirty="0"/>
              <a:t>This includes unwelcome sexual and romantic advances</a:t>
            </a:r>
            <a:r>
              <a:rPr lang="en-US" dirty="0"/>
              <a:t>​</a:t>
            </a:r>
          </a:p>
          <a:p>
            <a:pPr marL="0" indent="0" fontAlgn="base">
              <a:buNone/>
            </a:pPr>
            <a:r>
              <a:rPr lang="en-US" b="1" dirty="0"/>
              <a:t>towards members, especially newcomers. Our meetings</a:t>
            </a:r>
            <a:r>
              <a:rPr lang="en-US" dirty="0"/>
              <a:t>​</a:t>
            </a:r>
          </a:p>
          <a:p>
            <a:pPr marL="0" indent="0" fontAlgn="base">
              <a:buNone/>
            </a:pPr>
            <a:r>
              <a:rPr lang="en-US" b="1" dirty="0"/>
              <a:t>are for sharing NA recovery. It is the responsibility of all</a:t>
            </a:r>
            <a:r>
              <a:rPr lang="en-US" dirty="0"/>
              <a:t>​</a:t>
            </a:r>
          </a:p>
          <a:p>
            <a:pPr marL="0" indent="0" fontAlgn="base">
              <a:buNone/>
            </a:pPr>
            <a:r>
              <a:rPr lang="en-US" b="1" dirty="0"/>
              <a:t>group members to help maintain an atmosphere in which</a:t>
            </a:r>
            <a:r>
              <a:rPr lang="en-US" dirty="0"/>
              <a:t>​</a:t>
            </a:r>
          </a:p>
          <a:p>
            <a:pPr marL="0" indent="0" fontAlgn="base">
              <a:buNone/>
            </a:pPr>
            <a:r>
              <a:rPr lang="en-US" b="1" dirty="0"/>
              <a:t>every addict is safe to recover. If you feel harassed or</a:t>
            </a:r>
            <a:r>
              <a:rPr lang="en-US" dirty="0"/>
              <a:t>​</a:t>
            </a:r>
          </a:p>
          <a:p>
            <a:pPr marL="0" indent="0" fontAlgn="base">
              <a:buNone/>
            </a:pPr>
            <a:r>
              <a:rPr lang="en-US" b="1" dirty="0"/>
              <a:t>threatened, share your concerns with the meeting leader</a:t>
            </a:r>
            <a:r>
              <a:rPr lang="en-US" dirty="0"/>
              <a:t>​</a:t>
            </a:r>
          </a:p>
          <a:p>
            <a:pPr marL="0" indent="0" fontAlgn="base">
              <a:buNone/>
            </a:pPr>
            <a:r>
              <a:rPr lang="en-US" b="1" dirty="0"/>
              <a:t>or a trusted servant.</a:t>
            </a:r>
            <a:endParaRPr lang="en-US" dirty="0"/>
          </a:p>
          <a:p>
            <a:pPr marL="0" indent="0">
              <a:buNone/>
            </a:pPr>
            <a:endParaRPr lang="fr-FR" sz="17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874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C614A791-04D0-7B4A-AE48-7BE23D881C3B}"/>
              </a:ext>
            </a:extLst>
          </p:cNvPr>
          <p:cNvSpPr>
            <a:spLocks noGrp="1"/>
          </p:cNvSpPr>
          <p:nvPr>
            <p:ph type="title"/>
          </p:nvPr>
        </p:nvSpPr>
        <p:spPr>
          <a:xfrm>
            <a:off x="494260" y="1683144"/>
            <a:ext cx="2774922" cy="3491712"/>
          </a:xfrm>
        </p:spPr>
        <p:txBody>
          <a:bodyPr>
            <a:normAutofit/>
          </a:bodyPr>
          <a:lstStyle/>
          <a:p>
            <a:r>
              <a:rPr lang="fr-FR" dirty="0"/>
              <a:t>Traduction tirée du dépliant sur la Prédation Sexuelle de la France</a:t>
            </a:r>
          </a:p>
        </p:txBody>
      </p:sp>
      <p:sp>
        <p:nvSpPr>
          <p:cNvPr id="3" name="Espace réservé du contenu 2">
            <a:extLst>
              <a:ext uri="{FF2B5EF4-FFF2-40B4-BE49-F238E27FC236}">
                <a16:creationId xmlns:a16="http://schemas.microsoft.com/office/drawing/2014/main" id="{E0868F1D-BF3A-EA41-B850-7FCEA93066C3}"/>
              </a:ext>
            </a:extLst>
          </p:cNvPr>
          <p:cNvSpPr>
            <a:spLocks noGrp="1"/>
          </p:cNvSpPr>
          <p:nvPr>
            <p:ph idx="1"/>
          </p:nvPr>
        </p:nvSpPr>
        <p:spPr>
          <a:xfrm>
            <a:off x="4361606" y="1683143"/>
            <a:ext cx="6627377" cy="3491713"/>
          </a:xfrm>
        </p:spPr>
        <p:txBody>
          <a:bodyPr>
            <a:normAutofit/>
          </a:bodyPr>
          <a:lstStyle/>
          <a:p>
            <a:pPr marL="0" indent="0">
              <a:buNone/>
            </a:pPr>
            <a:r>
              <a:rPr lang="fr-CA" dirty="0"/>
              <a:t>« Nous décourageons fortement toutes les formes de harcèlement, de menaces ou de comportement dérangeants avant, pendant et après nos réunions. Cela inclut les avances sexuelles ou romantiques malvenues envers nos membres et tout particulièrement les nouveaux membres. Nos réunions ont pour but de nous rétablir de la maladie de la dépendance. Il est de la responsabilité de tous les membres des groupes NA de contribuer à maintenir une atmosphère dans laquelle chaque dépendant trouve la sécurité nécessaire pour se rétablir. »</a:t>
            </a:r>
            <a:endParaRPr lang="fr-F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7909888"/>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73C40E5-9AFD-5B44-8C6E-D7BDEE12E67E}"/>
              </a:ext>
            </a:extLst>
          </p:cNvPr>
          <p:cNvPicPr>
            <a:picLocks noChangeAspect="1"/>
          </p:cNvPicPr>
          <p:nvPr/>
        </p:nvPicPr>
        <p:blipFill rotWithShape="1">
          <a:blip r:embed="rId3"/>
          <a:srcRect t="5037" r="13556" b="4053"/>
          <a:stretch/>
        </p:blipFill>
        <p:spPr>
          <a:xfrm>
            <a:off x="20" y="1"/>
            <a:ext cx="12188932" cy="6858000"/>
          </a:xfrm>
          <a:prstGeom prst="rect">
            <a:avLst/>
          </a:prstGeom>
        </p:spPr>
      </p:pic>
      <p:sp>
        <p:nvSpPr>
          <p:cNvPr id="23" name="Rectangle 13">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a:extLst>
              <a:ext uri="{FF2B5EF4-FFF2-40B4-BE49-F238E27FC236}">
                <a16:creationId xmlns:a16="http://schemas.microsoft.com/office/drawing/2014/main" id="{1AEFB702-19A0-A54D-B2B3-B69F8DBA6CAD}"/>
              </a:ext>
            </a:extLst>
          </p:cNvPr>
          <p:cNvSpPr>
            <a:spLocks noGrp="1"/>
          </p:cNvSpPr>
          <p:nvPr>
            <p:ph idx="1"/>
          </p:nvPr>
        </p:nvSpPr>
        <p:spPr>
          <a:xfrm>
            <a:off x="180314" y="758952"/>
            <a:ext cx="5298910" cy="4645992"/>
          </a:xfrm>
        </p:spPr>
        <p:txBody>
          <a:bodyPr anchor="t">
            <a:noAutofit/>
          </a:bodyPr>
          <a:lstStyle/>
          <a:p>
            <a:r>
              <a:rPr lang="fr-FR" sz="2400" dirty="0">
                <a:solidFill>
                  <a:srgbClr val="FFFFFF"/>
                </a:solidFill>
              </a:rPr>
              <a:t>Rappelez-vous, Narcotiques Anonymes et ces membres ne sont pas au dessus de la loi. </a:t>
            </a:r>
          </a:p>
          <a:p>
            <a:r>
              <a:rPr lang="fr-FR" sz="2400" dirty="0">
                <a:solidFill>
                  <a:srgbClr val="FFFFFF"/>
                </a:solidFill>
              </a:rPr>
              <a:t>La brochure </a:t>
            </a:r>
            <a:r>
              <a:rPr lang="fr-FR" sz="2400" i="1" dirty="0">
                <a:solidFill>
                  <a:srgbClr val="FFFFFF"/>
                </a:solidFill>
              </a:rPr>
              <a:t>Comportements violents et dérangeants </a:t>
            </a:r>
            <a:r>
              <a:rPr lang="fr-FR" sz="2400" dirty="0">
                <a:solidFill>
                  <a:srgbClr val="FFFFFF"/>
                </a:solidFill>
              </a:rPr>
              <a:t>rappelle que : « Même si nous voulons respecter l’anonymat de chacun, un individu violent sacrifie son droit à l’anonymat par son comportement. Appeler les forces de l’ordre est nécessaire quand la sécurité personnelle est en jeu.»</a:t>
            </a:r>
          </a:p>
          <a:p>
            <a:r>
              <a:rPr lang="fr-FR" sz="2400" dirty="0">
                <a:solidFill>
                  <a:srgbClr val="FFFFFF"/>
                </a:solidFill>
              </a:rPr>
              <a:t>Il est important que les membres victimes d’actes criminels se réfèrent aux ressources extérieures appropriées. </a:t>
            </a:r>
            <a:r>
              <a:rPr lang="fr-FR" dirty="0">
                <a:solidFill>
                  <a:srgbClr val="FFFFFF"/>
                </a:solidFill>
              </a:rPr>
              <a:t>Ex: système judiciaire</a:t>
            </a:r>
          </a:p>
        </p:txBody>
      </p:sp>
      <p:sp>
        <p:nvSpPr>
          <p:cNvPr id="16" name="Rectangle 15">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08519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0"/>
                                        <p:tgtEl>
                                          <p:spTgt spid="3">
                                            <p:txEl>
                                              <p:pRg st="1" end="1"/>
                                            </p:txEl>
                                          </p:spTgt>
                                        </p:tgtEl>
                                      </p:cBhvr>
                                    </p:animEffect>
                                    <p:anim calcmode="lin" valueType="num">
                                      <p:cBhvr>
                                        <p:cTn id="14"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0"/>
                                        <p:tgtEl>
                                          <p:spTgt spid="3">
                                            <p:txEl>
                                              <p:pRg st="2" end="2"/>
                                            </p:txEl>
                                          </p:spTgt>
                                        </p:tgtEl>
                                      </p:cBhvr>
                                    </p:animEffect>
                                    <p:anim calcmode="lin" valueType="num">
                                      <p:cBhvr>
                                        <p:cTn id="20"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8">
            <a:extLst>
              <a:ext uri="{FF2B5EF4-FFF2-40B4-BE49-F238E27FC236}">
                <a16:creationId xmlns:a16="http://schemas.microsoft.com/office/drawing/2014/main" id="{9A04D7B2-5045-5447-85BC-04C4149BD77C}"/>
              </a:ext>
            </a:extLst>
          </p:cNvPr>
          <p:cNvPicPr>
            <a:picLocks noGrp="1" noChangeAspect="1"/>
          </p:cNvPicPr>
          <p:nvPr>
            <p:ph idx="1"/>
          </p:nvPr>
        </p:nvPicPr>
        <p:blipFill rotWithShape="1">
          <a:blip r:embed="rId3">
            <a:alphaModFix amt="25000"/>
          </a:blip>
          <a:srcRect t="15730"/>
          <a:stretch/>
        </p:blipFill>
        <p:spPr>
          <a:xfrm>
            <a:off x="20" y="10"/>
            <a:ext cx="12191980" cy="6857990"/>
          </a:xfrm>
          <a:prstGeom prst="rect">
            <a:avLst/>
          </a:prstGeom>
        </p:spPr>
      </p:pic>
      <p:sp>
        <p:nvSpPr>
          <p:cNvPr id="11" name="ZoneTexte 10">
            <a:extLst>
              <a:ext uri="{FF2B5EF4-FFF2-40B4-BE49-F238E27FC236}">
                <a16:creationId xmlns:a16="http://schemas.microsoft.com/office/drawing/2014/main" id="{6E499B39-BA38-DC49-9A1D-08C4524B2277}"/>
              </a:ext>
            </a:extLst>
          </p:cNvPr>
          <p:cNvSpPr txBox="1"/>
          <p:nvPr/>
        </p:nvSpPr>
        <p:spPr>
          <a:xfrm>
            <a:off x="6240379" y="336884"/>
            <a:ext cx="5237246" cy="5647864"/>
          </a:xfrm>
          <a:prstGeom prst="rect">
            <a:avLst/>
          </a:prstGeom>
        </p:spPr>
        <p:txBody>
          <a:bodyPr vert="horz" lIns="91440" tIns="45720" rIns="91440" bIns="45720" rtlCol="0" anchor="ctr">
            <a:normAutofit/>
          </a:bodyPr>
          <a:lstStyle/>
          <a:p>
            <a:pPr algn="just" defTabSz="914400">
              <a:lnSpc>
                <a:spcPct val="90000"/>
              </a:lnSpc>
              <a:spcAft>
                <a:spcPts val="600"/>
              </a:spcAft>
              <a:buClr>
                <a:schemeClr val="accent1"/>
              </a:buClr>
            </a:pPr>
            <a:r>
              <a:rPr lang="en-US" sz="2800" dirty="0">
                <a:cs typeface="Apple Chancery" panose="03020702040506060504" pitchFamily="66" charset="-79"/>
              </a:rPr>
              <a:t>« Nous </a:t>
            </a:r>
            <a:r>
              <a:rPr lang="en-US" sz="2800" dirty="0" err="1">
                <a:cs typeface="Apple Chancery" panose="03020702040506060504" pitchFamily="66" charset="-79"/>
              </a:rPr>
              <a:t>contribuons</a:t>
            </a:r>
            <a:r>
              <a:rPr lang="en-US" sz="2800" dirty="0">
                <a:cs typeface="Apple Chancery" panose="03020702040506060504" pitchFamily="66" charset="-79"/>
              </a:rPr>
              <a:t> </a:t>
            </a:r>
            <a:r>
              <a:rPr lang="en-US" sz="2800" dirty="0" err="1">
                <a:cs typeface="Apple Chancery" panose="03020702040506060504" pitchFamily="66" charset="-79"/>
              </a:rPr>
              <a:t>tous</a:t>
            </a:r>
            <a:r>
              <a:rPr lang="en-US" sz="2800" dirty="0">
                <a:cs typeface="Apple Chancery" panose="03020702040506060504" pitchFamily="66" charset="-79"/>
              </a:rPr>
              <a:t> au but primordial </a:t>
            </a:r>
            <a:r>
              <a:rPr lang="en-US" sz="2800" dirty="0" err="1">
                <a:cs typeface="Apple Chancery" panose="03020702040506060504" pitchFamily="66" charset="-79"/>
              </a:rPr>
              <a:t>lorsque</a:t>
            </a:r>
            <a:r>
              <a:rPr lang="en-US" sz="2800" dirty="0">
                <a:cs typeface="Apple Chancery" panose="03020702040506060504" pitchFamily="66" charset="-79"/>
              </a:rPr>
              <a:t> </a:t>
            </a:r>
            <a:r>
              <a:rPr lang="en-US" sz="2800" dirty="0" err="1">
                <a:cs typeface="Apple Chancery" panose="03020702040506060504" pitchFamily="66" charset="-79"/>
              </a:rPr>
              <a:t>chacun</a:t>
            </a:r>
            <a:r>
              <a:rPr lang="en-US" sz="2800" dirty="0">
                <a:cs typeface="Apple Chancery" panose="03020702040506060504" pitchFamily="66" charset="-79"/>
              </a:rPr>
              <a:t>, au sein du </a:t>
            </a:r>
            <a:r>
              <a:rPr lang="en-US" sz="2800" dirty="0" err="1">
                <a:cs typeface="Apple Chancery" panose="03020702040506060504" pitchFamily="66" charset="-79"/>
              </a:rPr>
              <a:t>groupe</a:t>
            </a:r>
            <a:r>
              <a:rPr lang="en-US" sz="2800" dirty="0">
                <a:cs typeface="Apple Chancery" panose="03020702040506060504" pitchFamily="66" charset="-79"/>
              </a:rPr>
              <a:t>, </a:t>
            </a:r>
            <a:r>
              <a:rPr lang="en-US" sz="2800" dirty="0" err="1">
                <a:cs typeface="Apple Chancery" panose="03020702040506060504" pitchFamily="66" charset="-79"/>
              </a:rPr>
              <a:t>prend</a:t>
            </a:r>
            <a:r>
              <a:rPr lang="en-US" sz="2800" dirty="0">
                <a:cs typeface="Apple Chancery" panose="03020702040506060504" pitchFamily="66" charset="-79"/>
              </a:rPr>
              <a:t> </a:t>
            </a:r>
            <a:r>
              <a:rPr lang="en-US" sz="2800" dirty="0" err="1">
                <a:cs typeface="Apple Chancery" panose="03020702040506060504" pitchFamily="66" charset="-79"/>
              </a:rPr>
              <a:t>à</a:t>
            </a:r>
            <a:r>
              <a:rPr lang="en-US" sz="2800" dirty="0">
                <a:cs typeface="Apple Chancery" panose="03020702040506060504" pitchFamily="66" charset="-79"/>
              </a:rPr>
              <a:t> </a:t>
            </a:r>
            <a:r>
              <a:rPr lang="en-US" sz="2800" dirty="0" err="1">
                <a:cs typeface="Apple Chancery" panose="03020702040506060504" pitchFamily="66" charset="-79"/>
              </a:rPr>
              <a:t>cœur</a:t>
            </a:r>
            <a:r>
              <a:rPr lang="en-US" sz="2800" dirty="0">
                <a:cs typeface="Apple Chancery" panose="03020702040506060504" pitchFamily="66" charset="-79"/>
              </a:rPr>
              <a:t> de </a:t>
            </a:r>
            <a:r>
              <a:rPr lang="en-US" sz="2800" dirty="0" err="1">
                <a:cs typeface="Apple Chancery" panose="03020702040506060504" pitchFamily="66" charset="-79"/>
              </a:rPr>
              <a:t>maintenir</a:t>
            </a:r>
            <a:r>
              <a:rPr lang="en-US" sz="2800" dirty="0">
                <a:cs typeface="Apple Chancery" panose="03020702040506060504" pitchFamily="66" charset="-79"/>
              </a:rPr>
              <a:t> la </a:t>
            </a:r>
            <a:r>
              <a:rPr lang="en-US" sz="2800" dirty="0" err="1">
                <a:cs typeface="Apple Chancery" panose="03020702040506060504" pitchFamily="66" charset="-79"/>
              </a:rPr>
              <a:t>réunion</a:t>
            </a:r>
            <a:r>
              <a:rPr lang="en-US" sz="2800" dirty="0">
                <a:cs typeface="Apple Chancery" panose="03020702040506060504" pitchFamily="66" charset="-79"/>
              </a:rPr>
              <a:t> </a:t>
            </a:r>
            <a:r>
              <a:rPr lang="en-US" sz="2800" dirty="0" err="1">
                <a:cs typeface="Apple Chancery" panose="03020702040506060504" pitchFamily="66" charset="-79"/>
              </a:rPr>
              <a:t>centrée</a:t>
            </a:r>
            <a:r>
              <a:rPr lang="en-US" sz="2800" dirty="0">
                <a:cs typeface="Apple Chancery" panose="03020702040506060504" pitchFamily="66" charset="-79"/>
              </a:rPr>
              <a:t> sur le </a:t>
            </a:r>
            <a:r>
              <a:rPr lang="en-US" sz="2800" dirty="0" err="1">
                <a:cs typeface="Apple Chancery" panose="03020702040506060504" pitchFamily="66" charset="-79"/>
              </a:rPr>
              <a:t>rétablissement</a:t>
            </a:r>
            <a:r>
              <a:rPr lang="en-US" sz="2800" dirty="0">
                <a:cs typeface="Apple Chancery" panose="03020702040506060504" pitchFamily="66" charset="-79"/>
              </a:rPr>
              <a:t>. </a:t>
            </a:r>
            <a:r>
              <a:rPr lang="en-US" sz="2800" dirty="0" err="1">
                <a:cs typeface="Apple Chancery" panose="03020702040506060504" pitchFamily="66" charset="-79"/>
              </a:rPr>
              <a:t>Tous</a:t>
            </a:r>
            <a:r>
              <a:rPr lang="en-US" sz="2800" dirty="0">
                <a:cs typeface="Apple Chancery" panose="03020702040506060504" pitchFamily="66" charset="-79"/>
              </a:rPr>
              <a:t> </a:t>
            </a:r>
            <a:r>
              <a:rPr lang="en-US" sz="2800" dirty="0" err="1">
                <a:cs typeface="Apple Chancery" panose="03020702040506060504" pitchFamily="66" charset="-79"/>
              </a:rPr>
              <a:t>nos</a:t>
            </a:r>
            <a:r>
              <a:rPr lang="en-US" sz="2800" dirty="0">
                <a:cs typeface="Apple Chancery" panose="03020702040506060504" pitchFamily="66" charset="-79"/>
              </a:rPr>
              <a:t> </a:t>
            </a:r>
            <a:r>
              <a:rPr lang="en-US" sz="2800" dirty="0" err="1">
                <a:cs typeface="Apple Chancery" panose="03020702040506060504" pitchFamily="66" charset="-79"/>
              </a:rPr>
              <a:t>actes</a:t>
            </a:r>
            <a:r>
              <a:rPr lang="en-US" sz="2800" dirty="0">
                <a:cs typeface="Apple Chancery" panose="03020702040506060504" pitchFamily="66" charset="-79"/>
              </a:rPr>
              <a:t> </a:t>
            </a:r>
            <a:r>
              <a:rPr lang="en-US" sz="2800" dirty="0" err="1">
                <a:cs typeface="Apple Chancery" panose="03020702040506060504" pitchFamily="66" charset="-79"/>
              </a:rPr>
              <a:t>véhiculent</a:t>
            </a:r>
            <a:r>
              <a:rPr lang="en-US" sz="2800" dirty="0">
                <a:cs typeface="Apple Chancery" panose="03020702040506060504" pitchFamily="66" charset="-79"/>
              </a:rPr>
              <a:t> un message, et la </a:t>
            </a:r>
            <a:r>
              <a:rPr lang="en-US" sz="2800" dirty="0" err="1">
                <a:cs typeface="Apple Chancery" panose="03020702040506060504" pitchFamily="66" charset="-79"/>
              </a:rPr>
              <a:t>cinquième</a:t>
            </a:r>
            <a:r>
              <a:rPr lang="en-US" sz="2800" dirty="0">
                <a:cs typeface="Apple Chancery" panose="03020702040506060504" pitchFamily="66" charset="-79"/>
              </a:rPr>
              <a:t> tradition nous </a:t>
            </a:r>
            <a:r>
              <a:rPr lang="en-US" sz="2800" dirty="0" err="1">
                <a:cs typeface="Apple Chancery" panose="03020702040506060504" pitchFamily="66" charset="-79"/>
              </a:rPr>
              <a:t>rappelle</a:t>
            </a:r>
            <a:r>
              <a:rPr lang="en-US" sz="2800" dirty="0">
                <a:cs typeface="Apple Chancery" panose="03020702040506060504" pitchFamily="66" charset="-79"/>
              </a:rPr>
              <a:t> de faire </a:t>
            </a:r>
            <a:r>
              <a:rPr lang="en-US" sz="2800" dirty="0" err="1">
                <a:cs typeface="Apple Chancery" panose="03020702040506060504" pitchFamily="66" charset="-79"/>
              </a:rPr>
              <a:t>en</a:t>
            </a:r>
            <a:r>
              <a:rPr lang="en-US" sz="2800" dirty="0">
                <a:cs typeface="Apple Chancery" panose="03020702040506060504" pitchFamily="66" charset="-79"/>
              </a:rPr>
              <a:t> </a:t>
            </a:r>
            <a:r>
              <a:rPr lang="en-US" sz="2800" dirty="0" err="1">
                <a:cs typeface="Apple Chancery" panose="03020702040506060504" pitchFamily="66" charset="-79"/>
              </a:rPr>
              <a:t>sorte</a:t>
            </a:r>
            <a:r>
              <a:rPr lang="en-US" sz="2800" dirty="0">
                <a:cs typeface="Apple Chancery" panose="03020702040506060504" pitchFamily="66" charset="-79"/>
              </a:rPr>
              <a:t> que </a:t>
            </a:r>
            <a:r>
              <a:rPr lang="en-US" sz="2800" dirty="0" err="1">
                <a:cs typeface="Apple Chancery" panose="03020702040506060504" pitchFamily="66" charset="-79"/>
              </a:rPr>
              <a:t>ce</a:t>
            </a:r>
            <a:r>
              <a:rPr lang="en-US" sz="2800" dirty="0">
                <a:cs typeface="Apple Chancery" panose="03020702040506060504" pitchFamily="66" charset="-79"/>
              </a:rPr>
              <a:t> </a:t>
            </a:r>
            <a:r>
              <a:rPr lang="en-US" sz="2800" dirty="0" err="1">
                <a:cs typeface="Apple Chancery" panose="03020702040506060504" pitchFamily="66" charset="-79"/>
              </a:rPr>
              <a:t>soit</a:t>
            </a:r>
            <a:r>
              <a:rPr lang="en-US" sz="2800" dirty="0">
                <a:cs typeface="Apple Chancery" panose="03020702040506060504" pitchFamily="66" charset="-79"/>
              </a:rPr>
              <a:t> un message de </a:t>
            </a:r>
            <a:r>
              <a:rPr lang="en-US" sz="2800" dirty="0" err="1">
                <a:cs typeface="Apple Chancery" panose="03020702040506060504" pitchFamily="66" charset="-79"/>
              </a:rPr>
              <a:t>rétablissement</a:t>
            </a:r>
            <a:r>
              <a:rPr lang="en-US" sz="2800" dirty="0">
                <a:cs typeface="Apple Chancery" panose="03020702040506060504" pitchFamily="66" charset="-79"/>
              </a:rPr>
              <a:t>.  »</a:t>
            </a:r>
          </a:p>
          <a:p>
            <a:pPr defTabSz="914400">
              <a:lnSpc>
                <a:spcPct val="90000"/>
              </a:lnSpc>
              <a:spcAft>
                <a:spcPts val="600"/>
              </a:spcAft>
              <a:buClr>
                <a:schemeClr val="accent1"/>
              </a:buClr>
            </a:pPr>
            <a:r>
              <a:rPr lang="en-US" i="1" dirty="0" err="1"/>
              <a:t>Ça</a:t>
            </a:r>
            <a:r>
              <a:rPr lang="en-US" i="1" dirty="0"/>
              <a:t> </a:t>
            </a:r>
            <a:r>
              <a:rPr lang="en-US" i="1" dirty="0" err="1"/>
              <a:t>marche</a:t>
            </a:r>
            <a:r>
              <a:rPr lang="en-US" i="1" dirty="0"/>
              <a:t> comment et </a:t>
            </a:r>
            <a:r>
              <a:rPr lang="en-US" i="1" dirty="0" err="1"/>
              <a:t>pourquoi</a:t>
            </a:r>
            <a:r>
              <a:rPr lang="en-US" i="1" dirty="0"/>
              <a:t> p. 187</a:t>
            </a:r>
          </a:p>
        </p:txBody>
      </p:sp>
    </p:spTree>
    <p:extLst>
      <p:ext uri="{BB962C8B-B14F-4D97-AF65-F5344CB8AC3E}">
        <p14:creationId xmlns:p14="http://schemas.microsoft.com/office/powerpoint/2010/main" val="3093077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9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C68534AD-0B72-EC4E-BE8A-A7817B5E87BF}"/>
              </a:ext>
            </a:extLst>
          </p:cNvPr>
          <p:cNvPicPr>
            <a:picLocks noGrp="1" noChangeAspect="1"/>
          </p:cNvPicPr>
          <p:nvPr>
            <p:ph idx="1"/>
          </p:nvPr>
        </p:nvPicPr>
        <p:blipFill>
          <a:blip r:embed="rId2"/>
          <a:stretch>
            <a:fillRect/>
          </a:stretch>
        </p:blipFill>
        <p:spPr>
          <a:xfrm>
            <a:off x="4119018" y="771434"/>
            <a:ext cx="3953964" cy="5271953"/>
          </a:xfrm>
          <a:prstGeom prst="rect">
            <a:avLst/>
          </a:prstGeom>
        </p:spPr>
      </p:pic>
      <p:sp>
        <p:nvSpPr>
          <p:cNvPr id="2" name="ZoneTexte 1">
            <a:extLst>
              <a:ext uri="{FF2B5EF4-FFF2-40B4-BE49-F238E27FC236}">
                <a16:creationId xmlns:a16="http://schemas.microsoft.com/office/drawing/2014/main" id="{5CB479D6-80B9-D74A-88B7-B6F82C2278A0}"/>
              </a:ext>
            </a:extLst>
          </p:cNvPr>
          <p:cNvSpPr txBox="1"/>
          <p:nvPr/>
        </p:nvSpPr>
        <p:spPr>
          <a:xfrm>
            <a:off x="3591950" y="1223889"/>
            <a:ext cx="5008099" cy="523220"/>
          </a:xfrm>
          <a:prstGeom prst="rect">
            <a:avLst/>
          </a:prstGeom>
          <a:noFill/>
        </p:spPr>
        <p:txBody>
          <a:bodyPr wrap="square" rtlCol="0">
            <a:spAutoFit/>
          </a:bodyPr>
          <a:lstStyle/>
          <a:p>
            <a:r>
              <a:rPr lang="fr-FR" sz="2800" dirty="0">
                <a:latin typeface="Daytona" panose="020F0502020204030204" pitchFamily="34" charset="0"/>
                <a:cs typeface="Daytona" panose="020F0502020204030204" pitchFamily="34" charset="0"/>
              </a:rPr>
              <a:t>Questions / commentaires ?</a:t>
            </a:r>
          </a:p>
        </p:txBody>
      </p:sp>
    </p:spTree>
    <p:extLst>
      <p:ext uri="{BB962C8B-B14F-4D97-AF65-F5344CB8AC3E}">
        <p14:creationId xmlns:p14="http://schemas.microsoft.com/office/powerpoint/2010/main" val="1524266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945C91A-B645-7045-9016-1603DEDD8460}"/>
              </a:ext>
            </a:extLst>
          </p:cNvPr>
          <p:cNvPicPr>
            <a:picLocks noGrp="1" noChangeAspect="1"/>
          </p:cNvPicPr>
          <p:nvPr>
            <p:ph idx="1"/>
          </p:nvPr>
        </p:nvPicPr>
        <p:blipFill rotWithShape="1">
          <a:blip r:embed="rId3"/>
          <a:srcRect l="3556" r="1" b="1"/>
          <a:stretch/>
        </p:blipFill>
        <p:spPr>
          <a:xfrm>
            <a:off x="20" y="10"/>
            <a:ext cx="12191980" cy="6857990"/>
          </a:xfrm>
          <a:prstGeom prst="rect">
            <a:avLst/>
          </a:prstGeom>
        </p:spPr>
      </p:pic>
      <p:sp>
        <p:nvSpPr>
          <p:cNvPr id="8" name="ZoneTexte 7">
            <a:extLst>
              <a:ext uri="{FF2B5EF4-FFF2-40B4-BE49-F238E27FC236}">
                <a16:creationId xmlns:a16="http://schemas.microsoft.com/office/drawing/2014/main" id="{AE2604B7-4D92-B44C-8C04-5A0CF78A50C7}"/>
              </a:ext>
            </a:extLst>
          </p:cNvPr>
          <p:cNvSpPr txBox="1"/>
          <p:nvPr/>
        </p:nvSpPr>
        <p:spPr>
          <a:xfrm>
            <a:off x="347472" y="1074509"/>
            <a:ext cx="5614416" cy="4708981"/>
          </a:xfrm>
          <a:prstGeom prst="rect">
            <a:avLst/>
          </a:prstGeom>
          <a:noFill/>
        </p:spPr>
        <p:txBody>
          <a:bodyPr wrap="square" rtlCol="0">
            <a:spAutoFit/>
          </a:bodyPr>
          <a:lstStyle/>
          <a:p>
            <a:r>
              <a:rPr lang="fr-CA" sz="2000" dirty="0"/>
              <a:t> </a:t>
            </a:r>
            <a:r>
              <a:rPr lang="fr-CA" sz="2400" dirty="0">
                <a:solidFill>
                  <a:srgbClr val="53BBD2"/>
                </a:solidFill>
              </a:rPr>
              <a:t>« Il est de la responsabilité de chaque groupe de transmettre notre message, il en va de la survie même de Narcotiques Anonymes. Il existe pour les groupes, maintes façons d’accomplir notre but primordial. La plus répandue est de veiller à ce que ses membres s’attachent à y faire régner une atmosphère de rétablissement, ce qui implique, entre autre, de souhaiter la bienvenue à tous les dépendants présents. » </a:t>
            </a:r>
            <a:endParaRPr lang="fr-CA" sz="2400" i="1" dirty="0">
              <a:solidFill>
                <a:srgbClr val="53BBD2"/>
              </a:solidFill>
            </a:endParaRPr>
          </a:p>
          <a:p>
            <a:r>
              <a:rPr lang="fr-CA" i="1" dirty="0">
                <a:solidFill>
                  <a:srgbClr val="53BBD2"/>
                </a:solidFill>
              </a:rPr>
              <a:t>Ça marche comment et pourquoi p.186-187</a:t>
            </a:r>
          </a:p>
          <a:p>
            <a:endParaRPr lang="fr-FR" dirty="0"/>
          </a:p>
        </p:txBody>
      </p:sp>
    </p:spTree>
    <p:extLst>
      <p:ext uri="{BB962C8B-B14F-4D97-AF65-F5344CB8AC3E}">
        <p14:creationId xmlns:p14="http://schemas.microsoft.com/office/powerpoint/2010/main" val="4168813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3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26E2EBB-C686-0142-9DDC-C652CACFF61D}"/>
              </a:ext>
            </a:extLst>
          </p:cNvPr>
          <p:cNvPicPr>
            <a:picLocks noChangeAspect="1"/>
          </p:cNvPicPr>
          <p:nvPr/>
        </p:nvPicPr>
        <p:blipFill rotWithShape="1">
          <a:blip r:embed="rId3">
            <a:duotone>
              <a:schemeClr val="accent1">
                <a:shade val="45000"/>
                <a:satMod val="135000"/>
              </a:schemeClr>
              <a:prstClr val="white"/>
            </a:duotone>
          </a:blip>
          <a:srcRect t="11846" r="9092" b="11813"/>
          <a:stretch/>
        </p:blipFill>
        <p:spPr>
          <a:xfrm>
            <a:off x="20" y="-1"/>
            <a:ext cx="12188932" cy="6858000"/>
          </a:xfrm>
          <a:prstGeom prst="rect">
            <a:avLst/>
          </a:prstGeom>
        </p:spPr>
      </p:pic>
      <p:sp>
        <p:nvSpPr>
          <p:cNvPr id="43" name="Rectangle 3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ZoneTexte 5">
            <a:extLst>
              <a:ext uri="{FF2B5EF4-FFF2-40B4-BE49-F238E27FC236}">
                <a16:creationId xmlns:a16="http://schemas.microsoft.com/office/drawing/2014/main" id="{5210D165-8E9E-A244-BCA5-F7D05CC01306}"/>
              </a:ext>
            </a:extLst>
          </p:cNvPr>
          <p:cNvSpPr txBox="1"/>
          <p:nvPr/>
        </p:nvSpPr>
        <p:spPr>
          <a:xfrm>
            <a:off x="274320" y="1298448"/>
            <a:ext cx="4054217" cy="341985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900" spc="-100" dirty="0">
                <a:solidFill>
                  <a:srgbClr val="FFFFFF"/>
                </a:solidFill>
                <a:latin typeface="+mj-lt"/>
                <a:ea typeface="+mj-ea"/>
                <a:cs typeface="+mj-cs"/>
              </a:rPr>
              <a:t>Est-</a:t>
            </a:r>
            <a:r>
              <a:rPr lang="en-US" sz="3900" spc="-100" dirty="0" err="1">
                <a:solidFill>
                  <a:srgbClr val="FFFFFF"/>
                </a:solidFill>
                <a:latin typeface="+mj-lt"/>
                <a:ea typeface="+mj-ea"/>
                <a:cs typeface="+mj-cs"/>
              </a:rPr>
              <a:t>ce</a:t>
            </a:r>
            <a:r>
              <a:rPr lang="en-US" sz="3900" spc="-100" dirty="0">
                <a:solidFill>
                  <a:srgbClr val="FFFFFF"/>
                </a:solidFill>
                <a:latin typeface="+mj-lt"/>
                <a:ea typeface="+mj-ea"/>
                <a:cs typeface="+mj-cs"/>
              </a:rPr>
              <a:t> que je </a:t>
            </a:r>
            <a:r>
              <a:rPr lang="en-US" sz="3900" spc="-100" dirty="0" err="1">
                <a:solidFill>
                  <a:srgbClr val="FFFFFF"/>
                </a:solidFill>
                <a:latin typeface="+mj-lt"/>
                <a:ea typeface="+mj-ea"/>
                <a:cs typeface="+mj-cs"/>
              </a:rPr>
              <a:t>contribue</a:t>
            </a:r>
            <a:r>
              <a:rPr lang="en-US" sz="3900" spc="-100" dirty="0">
                <a:solidFill>
                  <a:srgbClr val="FFFFFF"/>
                </a:solidFill>
                <a:latin typeface="+mj-lt"/>
                <a:ea typeface="+mj-ea"/>
                <a:cs typeface="+mj-cs"/>
              </a:rPr>
              <a:t> </a:t>
            </a:r>
            <a:r>
              <a:rPr lang="en-US" sz="3900" spc="-100" dirty="0" err="1">
                <a:solidFill>
                  <a:srgbClr val="FFFFFF"/>
                </a:solidFill>
                <a:latin typeface="+mj-lt"/>
                <a:ea typeface="+mj-ea"/>
                <a:cs typeface="+mj-cs"/>
              </a:rPr>
              <a:t>à</a:t>
            </a:r>
            <a:r>
              <a:rPr lang="en-US" sz="3900" spc="-100" dirty="0">
                <a:solidFill>
                  <a:srgbClr val="FFFFFF"/>
                </a:solidFill>
                <a:latin typeface="+mj-lt"/>
                <a:ea typeface="+mj-ea"/>
                <a:cs typeface="+mj-cs"/>
              </a:rPr>
              <a:t>  </a:t>
            </a:r>
            <a:r>
              <a:rPr lang="en-US" sz="3900" spc="-100" dirty="0" err="1">
                <a:solidFill>
                  <a:srgbClr val="FFFFFF"/>
                </a:solidFill>
                <a:latin typeface="+mj-lt"/>
                <a:ea typeface="+mj-ea"/>
                <a:cs typeface="+mj-cs"/>
              </a:rPr>
              <a:t>l’atmosphère</a:t>
            </a:r>
            <a:r>
              <a:rPr lang="en-US" sz="3900" spc="-100" dirty="0">
                <a:solidFill>
                  <a:srgbClr val="FFFFFF"/>
                </a:solidFill>
                <a:latin typeface="+mj-lt"/>
                <a:ea typeface="+mj-ea"/>
                <a:cs typeface="+mj-cs"/>
              </a:rPr>
              <a:t> de </a:t>
            </a:r>
            <a:r>
              <a:rPr lang="en-US" sz="3900" spc="-100" dirty="0" err="1">
                <a:solidFill>
                  <a:srgbClr val="FFFFFF"/>
                </a:solidFill>
                <a:latin typeface="+mj-lt"/>
                <a:ea typeface="+mj-ea"/>
                <a:cs typeface="+mj-cs"/>
              </a:rPr>
              <a:t>rétablissement</a:t>
            </a:r>
            <a:r>
              <a:rPr lang="en-US" sz="3900" spc="-100" dirty="0">
                <a:solidFill>
                  <a:srgbClr val="FFFFFF"/>
                </a:solidFill>
                <a:latin typeface="+mj-lt"/>
                <a:ea typeface="+mj-ea"/>
                <a:cs typeface="+mj-cs"/>
              </a:rPr>
              <a:t> ?</a:t>
            </a:r>
          </a:p>
        </p:txBody>
      </p:sp>
      <p:sp>
        <p:nvSpPr>
          <p:cNvPr id="44" name="Rectangle 3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13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727DBD54-7205-A943-8E90-828DA0AEE8AF}"/>
              </a:ext>
            </a:extLst>
          </p:cNvPr>
          <p:cNvPicPr>
            <a:picLocks noGrp="1" noChangeAspect="1"/>
          </p:cNvPicPr>
          <p:nvPr>
            <p:ph idx="1"/>
          </p:nvPr>
        </p:nvPicPr>
        <p:blipFill rotWithShape="1">
          <a:blip r:embed="rId3">
            <a:duotone>
              <a:schemeClr val="accent1">
                <a:shade val="45000"/>
                <a:satMod val="135000"/>
              </a:schemeClr>
              <a:prstClr val="white"/>
            </a:duotone>
          </a:blip>
          <a:srcRect t="11846" r="9092" b="11813"/>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3BC0C539-7358-134E-A17D-601AA82F4AE1}"/>
              </a:ext>
            </a:extLst>
          </p:cNvPr>
          <p:cNvSpPr>
            <a:spLocks noGrp="1"/>
          </p:cNvSpPr>
          <p:nvPr>
            <p:ph type="title"/>
          </p:nvPr>
        </p:nvSpPr>
        <p:spPr>
          <a:xfrm>
            <a:off x="219456" y="1298448"/>
            <a:ext cx="4422773" cy="3255264"/>
          </a:xfrm>
        </p:spPr>
        <p:txBody>
          <a:bodyPr vert="horz" lIns="91440" tIns="45720" rIns="91440" bIns="45720" rtlCol="0" anchor="b">
            <a:normAutofit fontScale="90000"/>
          </a:bodyPr>
          <a:lstStyle/>
          <a:p>
            <a:r>
              <a:rPr lang="en-US" sz="5000" spc="-100" dirty="0" err="1"/>
              <a:t>Qu’est-ce</a:t>
            </a:r>
            <a:r>
              <a:rPr lang="en-US" sz="5000" spc="-100" dirty="0"/>
              <a:t> qui </a:t>
            </a:r>
            <a:r>
              <a:rPr lang="en-US" sz="5000" spc="-100" dirty="0" err="1"/>
              <a:t>peut</a:t>
            </a:r>
            <a:r>
              <a:rPr lang="en-US" sz="5000" spc="-100" dirty="0"/>
              <a:t> </a:t>
            </a:r>
            <a:r>
              <a:rPr lang="en-US" sz="5000" spc="-100" dirty="0" err="1"/>
              <a:t>détériorer</a:t>
            </a:r>
            <a:r>
              <a:rPr lang="en-US" sz="5000" spc="-100" dirty="0"/>
              <a:t> </a:t>
            </a:r>
            <a:r>
              <a:rPr lang="en-US" sz="5000" spc="-100" dirty="0" err="1"/>
              <a:t>une</a:t>
            </a:r>
            <a:r>
              <a:rPr lang="en-US" sz="5000" spc="-100" dirty="0"/>
              <a:t> </a:t>
            </a:r>
            <a:r>
              <a:rPr lang="en-US" sz="5000" spc="-100" dirty="0" err="1"/>
              <a:t>atmosphère</a:t>
            </a:r>
            <a:r>
              <a:rPr lang="en-US" sz="5000" spc="-100" dirty="0"/>
              <a:t> de </a:t>
            </a:r>
            <a:r>
              <a:rPr lang="en-US" sz="5000" spc="-100" dirty="0" err="1"/>
              <a:t>rétablissement</a:t>
            </a:r>
            <a:r>
              <a:rPr lang="en-US" sz="5000" spc="-100" dirty="0"/>
              <a:t>?</a:t>
            </a:r>
          </a:p>
        </p:txBody>
      </p:sp>
      <p:sp>
        <p:nvSpPr>
          <p:cNvPr id="18" name="Rectangle 1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709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EF2BD-74FB-9C48-B797-93B179E9E559}"/>
              </a:ext>
            </a:extLst>
          </p:cNvPr>
          <p:cNvSpPr>
            <a:spLocks noGrp="1"/>
          </p:cNvSpPr>
          <p:nvPr>
            <p:ph type="title"/>
          </p:nvPr>
        </p:nvSpPr>
        <p:spPr>
          <a:xfrm>
            <a:off x="252918" y="1123837"/>
            <a:ext cx="3240089" cy="4601183"/>
          </a:xfrm>
        </p:spPr>
        <p:txBody>
          <a:bodyPr/>
          <a:lstStyle/>
          <a:p>
            <a:r>
              <a:rPr lang="fr-FR" dirty="0"/>
              <a:t>Comportement dérangeant</a:t>
            </a:r>
          </a:p>
        </p:txBody>
      </p:sp>
      <p:sp>
        <p:nvSpPr>
          <p:cNvPr id="3" name="Espace réservé du contenu 2">
            <a:extLst>
              <a:ext uri="{FF2B5EF4-FFF2-40B4-BE49-F238E27FC236}">
                <a16:creationId xmlns:a16="http://schemas.microsoft.com/office/drawing/2014/main" id="{800E0230-CFFC-0945-873C-B7AECE42A774}"/>
              </a:ext>
            </a:extLst>
          </p:cNvPr>
          <p:cNvSpPr>
            <a:spLocks noGrp="1"/>
          </p:cNvSpPr>
          <p:nvPr>
            <p:ph idx="1"/>
          </p:nvPr>
        </p:nvSpPr>
        <p:spPr/>
        <p:txBody>
          <a:bodyPr>
            <a:normAutofit/>
          </a:bodyPr>
          <a:lstStyle/>
          <a:p>
            <a:pPr marL="0" indent="0" algn="ctr">
              <a:buNone/>
            </a:pPr>
            <a:r>
              <a:rPr lang="fr-CA" sz="2800" dirty="0"/>
              <a:t>Un comportement dérangeant est un comportement qui brime la quiétude, la sécurité et l’intégrité d’un meeting ainsi que des membres qui le compose. </a:t>
            </a:r>
            <a:endParaRPr lang="fr-FR" sz="2800" dirty="0"/>
          </a:p>
        </p:txBody>
      </p:sp>
    </p:spTree>
    <p:extLst>
      <p:ext uri="{BB962C8B-B14F-4D97-AF65-F5344CB8AC3E}">
        <p14:creationId xmlns:p14="http://schemas.microsoft.com/office/powerpoint/2010/main" val="2683752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2BBF5-7065-B84D-BEE0-EACAEAF8175F}"/>
              </a:ext>
            </a:extLst>
          </p:cNvPr>
          <p:cNvSpPr>
            <a:spLocks noGrp="1"/>
          </p:cNvSpPr>
          <p:nvPr>
            <p:ph type="title"/>
          </p:nvPr>
        </p:nvSpPr>
        <p:spPr>
          <a:xfrm>
            <a:off x="0" y="1123837"/>
            <a:ext cx="3328415" cy="4601183"/>
          </a:xfrm>
        </p:spPr>
        <p:txBody>
          <a:bodyPr/>
          <a:lstStyle/>
          <a:p>
            <a:r>
              <a:rPr lang="fr-FR" dirty="0"/>
              <a:t>Comportement dérangeant à caractère sexuel</a:t>
            </a:r>
          </a:p>
        </p:txBody>
      </p:sp>
      <p:sp>
        <p:nvSpPr>
          <p:cNvPr id="3" name="Espace réservé du contenu 2">
            <a:extLst>
              <a:ext uri="{FF2B5EF4-FFF2-40B4-BE49-F238E27FC236}">
                <a16:creationId xmlns:a16="http://schemas.microsoft.com/office/drawing/2014/main" id="{AAAE0FCF-A83C-9E40-9A6B-6961E343D6B8}"/>
              </a:ext>
            </a:extLst>
          </p:cNvPr>
          <p:cNvSpPr>
            <a:spLocks noGrp="1"/>
          </p:cNvSpPr>
          <p:nvPr>
            <p:ph idx="1"/>
          </p:nvPr>
        </p:nvSpPr>
        <p:spPr/>
        <p:txBody>
          <a:bodyPr/>
          <a:lstStyle/>
          <a:p>
            <a:r>
              <a:rPr lang="fr-FR" sz="2400" dirty="0"/>
              <a:t>C’est un comportement dérangeant à connotation sexuelle ou qui cible la sexualité.</a:t>
            </a:r>
          </a:p>
          <a:p>
            <a:r>
              <a:rPr lang="fr-FR" sz="2400" dirty="0"/>
              <a:t>C’est une inconduite se manifestant par des gestes, des paroles, des attitudes ou des comportements non-désirés, y compris par des moyens technologiques.</a:t>
            </a:r>
          </a:p>
          <a:p>
            <a:r>
              <a:rPr lang="fr-FR" sz="2400" dirty="0"/>
              <a:t>Ceci s’applique peu importe l’âge, le sexe, la culture et l’orientation sexuelle.</a:t>
            </a:r>
          </a:p>
          <a:p>
            <a:pPr marL="0" indent="0">
              <a:buNone/>
            </a:pPr>
            <a:endParaRPr lang="fr-FR" dirty="0"/>
          </a:p>
        </p:txBody>
      </p:sp>
    </p:spTree>
    <p:extLst>
      <p:ext uri="{BB962C8B-B14F-4D97-AF65-F5344CB8AC3E}">
        <p14:creationId xmlns:p14="http://schemas.microsoft.com/office/powerpoint/2010/main" val="2563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13598F3E-6BA5-AD43-B862-4C942354FC38}"/>
              </a:ext>
            </a:extLst>
          </p:cNvPr>
          <p:cNvPicPr>
            <a:picLocks noGrp="1" noChangeAspect="1"/>
          </p:cNvPicPr>
          <p:nvPr>
            <p:ph idx="1"/>
          </p:nvPr>
        </p:nvPicPr>
        <p:blipFill rotWithShape="1">
          <a:blip r:embed="rId3">
            <a:duotone>
              <a:schemeClr val="accent1">
                <a:shade val="45000"/>
                <a:satMod val="135000"/>
              </a:schemeClr>
              <a:prstClr val="white"/>
            </a:duotone>
          </a:blip>
          <a:srcRect t="5162" r="9092" b="1821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EF441BCA-2FEE-864D-B05A-DF0124EE64CA}"/>
              </a:ext>
            </a:extLst>
          </p:cNvPr>
          <p:cNvSpPr>
            <a:spLocks noGrp="1"/>
          </p:cNvSpPr>
          <p:nvPr>
            <p:ph type="title"/>
          </p:nvPr>
        </p:nvSpPr>
        <p:spPr>
          <a:xfrm>
            <a:off x="128016" y="1298448"/>
            <a:ext cx="4200521" cy="3255264"/>
          </a:xfrm>
        </p:spPr>
        <p:txBody>
          <a:bodyPr vert="horz" lIns="91440" tIns="45720" rIns="91440" bIns="45720" rtlCol="0" anchor="b">
            <a:normAutofit/>
          </a:bodyPr>
          <a:lstStyle/>
          <a:p>
            <a:r>
              <a:rPr lang="en-US" sz="5000" spc="-100" dirty="0"/>
              <a:t>Ce qui a </a:t>
            </a:r>
            <a:r>
              <a:rPr lang="en-US" sz="5000" spc="-100" dirty="0" err="1"/>
              <a:t>été</a:t>
            </a:r>
            <a:r>
              <a:rPr lang="en-US" sz="5000" spc="-100" dirty="0"/>
              <a:t> fait par </a:t>
            </a:r>
            <a:r>
              <a:rPr lang="en-US" sz="5000" spc="-100" dirty="0" err="1"/>
              <a:t>d’autres</a:t>
            </a:r>
            <a:r>
              <a:rPr lang="en-US" sz="5000" spc="-100" dirty="0"/>
              <a:t> </a:t>
            </a:r>
            <a:r>
              <a:rPr lang="en-US" sz="5000" spc="-100" dirty="0" err="1"/>
              <a:t>régions</a:t>
            </a:r>
            <a:r>
              <a:rPr lang="en-US" sz="5000" spc="-100" dirty="0"/>
              <a:t> dans le monde</a:t>
            </a:r>
          </a:p>
        </p:txBody>
      </p:sp>
      <p:sp>
        <p:nvSpPr>
          <p:cNvPr id="18" name="Rectangle 1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52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C717CDABA73A498247D85F7AA5752B" ma:contentTypeVersion="14" ma:contentTypeDescription="Crée un document." ma:contentTypeScope="" ma:versionID="7048a79db7f79a2eab6cbbcf7376e8ef">
  <xsd:schema xmlns:xsd="http://www.w3.org/2001/XMLSchema" xmlns:xs="http://www.w3.org/2001/XMLSchema" xmlns:p="http://schemas.microsoft.com/office/2006/metadata/properties" xmlns:ns2="f961b9ed-6230-4a1a-a228-fc3e6df764d4" xmlns:ns3="fb1ac671-d8dc-47c3-8500-7f8e44a4c9fc" targetNamespace="http://schemas.microsoft.com/office/2006/metadata/properties" ma:root="true" ma:fieldsID="c357b91f6c21f7836ac093ae83942f3e" ns2:_="" ns3:_="">
    <xsd:import namespace="f961b9ed-6230-4a1a-a228-fc3e6df764d4"/>
    <xsd:import namespace="fb1ac671-d8dc-47c3-8500-7f8e44a4c9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_Flow_SignoffStatu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61b9ed-6230-4a1a-a228-fc3e6df764d4"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1ac671-d8dc-47c3-8500-7f8e44a4c9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_Flow_SignoffStatus" ma:index="12" nillable="true" ma:displayName="État de validation" ma:internalName="_x00c9_tat_x0020_de_x0020_validation">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b1ac671-d8dc-47c3-8500-7f8e44a4c9fc" xsi:nil="true"/>
  </documentManagement>
</p:properties>
</file>

<file path=customXml/itemProps1.xml><?xml version="1.0" encoding="utf-8"?>
<ds:datastoreItem xmlns:ds="http://schemas.openxmlformats.org/officeDocument/2006/customXml" ds:itemID="{00BE4C52-9DDE-4BE6-A6C7-A14F0CFFC63A}"/>
</file>

<file path=customXml/itemProps2.xml><?xml version="1.0" encoding="utf-8"?>
<ds:datastoreItem xmlns:ds="http://schemas.openxmlformats.org/officeDocument/2006/customXml" ds:itemID="{8D36AC7D-B377-4F3F-B7E6-2145ED40462F}"/>
</file>

<file path=customXml/itemProps3.xml><?xml version="1.0" encoding="utf-8"?>
<ds:datastoreItem xmlns:ds="http://schemas.openxmlformats.org/officeDocument/2006/customXml" ds:itemID="{C166AF6E-3509-41E1-993A-56C1C1F6E27F}"/>
</file>

<file path=docProps/app.xml><?xml version="1.0" encoding="utf-8"?>
<Properties xmlns="http://schemas.openxmlformats.org/officeDocument/2006/extended-properties" xmlns:vt="http://schemas.openxmlformats.org/officeDocument/2006/docPropsVTypes">
  <TotalTime>4559</TotalTime>
  <Words>1786</Words>
  <Application>Microsoft Office PowerPoint</Application>
  <PresentationFormat>Grand écran</PresentationFormat>
  <Paragraphs>163</Paragraphs>
  <Slides>35</Slides>
  <Notes>34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Corbel</vt:lpstr>
      <vt:lpstr>Daytona</vt:lpstr>
      <vt:lpstr>Wingdings 2</vt:lpstr>
      <vt:lpstr>Cadre</vt:lpstr>
      <vt:lpstr>Groupe de travail sur les comportements dérangeants à caractère sexuel</vt:lpstr>
      <vt:lpstr>Présentation PowerPoint</vt:lpstr>
      <vt:lpstr>Qu’est-ce qu’une atmosphère de rétablissement ?</vt:lpstr>
      <vt:lpstr>Présentation PowerPoint</vt:lpstr>
      <vt:lpstr>Présentation PowerPoint</vt:lpstr>
      <vt:lpstr>Qu’est-ce qui peut détériorer une atmosphère de rétablissement?</vt:lpstr>
      <vt:lpstr>Comportement dérangeant</vt:lpstr>
      <vt:lpstr>Comportement dérangeant à caractère sexuel</vt:lpstr>
      <vt:lpstr>Ce qui a été fait par d’autres régions dans le monde</vt:lpstr>
      <vt:lpstr>France</vt:lpstr>
      <vt:lpstr>Autres régions</vt:lpstr>
      <vt:lpstr>Premier volet: Identification</vt:lpstr>
      <vt:lpstr>Présentation PowerPoint</vt:lpstr>
      <vt:lpstr>Présentation PowerPoint</vt:lpstr>
      <vt:lpstr>Deuxième volet: Sensibilisation</vt:lpstr>
      <vt:lpstr>Les comportements dérangeants à caractère sexuel ont des conséquences sur :</vt:lpstr>
      <vt:lpstr>Le membre qui les subit peut…</vt:lpstr>
      <vt:lpstr>Le membre qui les fait peut…</vt:lpstr>
      <vt:lpstr>La réunion (meeting) peut… </vt:lpstr>
      <vt:lpstr>La conscience de groupe peut…</vt:lpstr>
      <vt:lpstr> Narcotiques Anonymes peut…</vt:lpstr>
      <vt:lpstr>Présentation PowerPoint</vt:lpstr>
      <vt:lpstr>Troisième volet: Intervention</vt:lpstr>
      <vt:lpstr>Présentation PowerPoint</vt:lpstr>
      <vt:lpstr>Que puis-je faire en tant que membre ? </vt:lpstr>
      <vt:lpstr>Tous les membres ont la responsabilité de maintenir une atmosphère de rétablissement lors d’une réunion</vt:lpstr>
      <vt:lpstr>Que pouvons-nous faire en tant que conscience de groupe?</vt:lpstr>
      <vt:lpstr>Les membres d’une conscience de groupe devraient toujours être à l’affut des comportements qui mettent en péril l’atmosphère de rétablissement</vt:lpstr>
      <vt:lpstr>Réflexion pour les serviteurs de confiance dans les hôpitaux et les institutions</vt:lpstr>
      <vt:lpstr>Suggestions </vt:lpstr>
      <vt:lpstr>Safety Statement adapted from IP#29: An introduction to NA Meetings   Bergen Area Service Committee Fellowship Development</vt:lpstr>
      <vt:lpstr>Traduction tirée du dépliant sur la Prédation Sexuelle de la France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sur les comportements dérangeants à caractère sexuel</dc:title>
  <dc:creator>Dominique Chapados</dc:creator>
  <cp:lastModifiedBy>Quenneville, Rachel</cp:lastModifiedBy>
  <cp:revision>27</cp:revision>
  <dcterms:created xsi:type="dcterms:W3CDTF">2021-01-15T02:22:04Z</dcterms:created>
  <dcterms:modified xsi:type="dcterms:W3CDTF">2021-06-28T12:50:23Z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0x01010092C717CDABA73A498247D85F7AA5752B</vt:lpwstr>
  </property>
</Properties>
</file>